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7" r:id="rId3"/>
    <p:sldId id="308" r:id="rId4"/>
    <p:sldId id="310" r:id="rId5"/>
    <p:sldId id="309" r:id="rId6"/>
    <p:sldId id="326" r:id="rId7"/>
    <p:sldId id="312" r:id="rId8"/>
    <p:sldId id="319" r:id="rId9"/>
    <p:sldId id="314" r:id="rId10"/>
    <p:sldId id="324" r:id="rId11"/>
    <p:sldId id="337" r:id="rId12"/>
    <p:sldId id="316" r:id="rId13"/>
    <p:sldId id="311" r:id="rId14"/>
    <p:sldId id="328" r:id="rId15"/>
    <p:sldId id="347" r:id="rId16"/>
    <p:sldId id="321" r:id="rId17"/>
    <p:sldId id="350" r:id="rId18"/>
    <p:sldId id="318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277" autoAdjust="0"/>
    <p:restoredTop sz="99862" autoAdjust="0"/>
  </p:normalViewPr>
  <p:slideViewPr>
    <p:cSldViewPr snapToGrid="0">
      <p:cViewPr varScale="1">
        <p:scale>
          <a:sx n="87" d="100"/>
          <a:sy n="87" d="100"/>
        </p:scale>
        <p:origin x="-2424" y="-104"/>
      </p:cViewPr>
      <p:guideLst>
        <p:guide orient="horz" pos="38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atta:Documents:PRIVATE:OMBUDS:log:Logbook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tta:Desktop:ombud:Logbook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Contract Type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'pivot-contract'!$B$4</c:f>
              <c:strCache>
                <c:ptCount val="1"/>
                <c:pt idx="0">
                  <c:v>Total</c:v>
                </c:pt>
              </c:strCache>
            </c:strRef>
          </c:tx>
          <c:explosion val="22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'pivot-contract'!$A$5:$A$13</c:f>
              <c:strCache>
                <c:ptCount val="9"/>
                <c:pt idx="0">
                  <c:v>IC</c:v>
                </c:pt>
                <c:pt idx="1">
                  <c:v>LD</c:v>
                </c:pt>
                <c:pt idx="2">
                  <c:v>Fellow</c:v>
                </c:pt>
                <c:pt idx="3">
                  <c:v>Student</c:v>
                </c:pt>
                <c:pt idx="4">
                  <c:v>User</c:v>
                </c:pt>
                <c:pt idx="5">
                  <c:v>PDAS</c:v>
                </c:pt>
                <c:pt idx="6">
                  <c:v>Stagiaire</c:v>
                </c:pt>
                <c:pt idx="7">
                  <c:v>Contract</c:v>
                </c:pt>
                <c:pt idx="8">
                  <c:v>Other</c:v>
                </c:pt>
              </c:strCache>
            </c:strRef>
          </c:cat>
          <c:val>
            <c:numRef>
              <c:f>'pivot-contract'!$B$5:$B$13</c:f>
              <c:numCache>
                <c:formatCode>General</c:formatCode>
                <c:ptCount val="9"/>
                <c:pt idx="0">
                  <c:v>35.0</c:v>
                </c:pt>
                <c:pt idx="1">
                  <c:v>20.0</c:v>
                </c:pt>
                <c:pt idx="2">
                  <c:v>12.0</c:v>
                </c:pt>
                <c:pt idx="3">
                  <c:v>3.0</c:v>
                </c:pt>
                <c:pt idx="4">
                  <c:v>8.0</c:v>
                </c:pt>
                <c:pt idx="5">
                  <c:v>3.0</c:v>
                </c:pt>
                <c:pt idx="6">
                  <c:v>1.0</c:v>
                </c:pt>
                <c:pt idx="7">
                  <c:v>5.0</c:v>
                </c:pt>
                <c:pt idx="8">
                  <c:v>4.0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600" dirty="0"/>
              <a:t>Gender: staff member</a:t>
            </a:r>
          </a:p>
          <a:p>
            <a:pPr>
              <a:defRPr sz="1800"/>
            </a:pPr>
            <a:r>
              <a:rPr lang="en-US" sz="1600" dirty="0"/>
              <a:t> relative to CERN population</a:t>
            </a:r>
          </a:p>
        </c:rich>
      </c:tx>
      <c:layout>
        <c:manualLayout>
          <c:xMode val="edge"/>
          <c:yMode val="edge"/>
          <c:x val="0.136523634524229"/>
          <c:y val="0.0277778267702092"/>
        </c:manualLayout>
      </c:layout>
      <c:overlay val="0"/>
    </c:title>
    <c:autoTitleDeleted val="0"/>
    <c:view3D>
      <c:rotX val="30"/>
      <c:rotY val="2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178238792679013"/>
          <c:y val="0.282356463444101"/>
          <c:w val="0.875086176727909"/>
          <c:h val="0.70636628754739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Gender: staff members</a:t>
            </a:r>
          </a:p>
        </c:rich>
      </c:tx>
      <c:layout/>
      <c:overlay val="0"/>
    </c:title>
    <c:autoTitleDeleted val="0"/>
    <c:view3D>
      <c:rotX val="30"/>
      <c:rotY val="343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812151124739"/>
          <c:y val="0.675638143386373"/>
          <c:w val="0.238010833491622"/>
          <c:h val="0.2075553912490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Gender: staff member</a:t>
            </a:r>
          </a:p>
          <a:p>
            <a:pPr>
              <a:defRPr/>
            </a:pPr>
            <a:r>
              <a:rPr lang="en-US"/>
              <a:t> relative to CERN population</a:t>
            </a:r>
          </a:p>
        </c:rich>
      </c:tx>
      <c:layout>
        <c:manualLayout>
          <c:xMode val="edge"/>
          <c:yMode val="edge"/>
          <c:x val="0.0769467433463972"/>
          <c:y val="0.0648149600999586"/>
        </c:manualLayout>
      </c:layout>
      <c:overlay val="0"/>
    </c:title>
    <c:autoTitleDeleted val="0"/>
    <c:view3D>
      <c:rotX val="30"/>
      <c:rotY val="2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Gender: </a:t>
            </a:r>
            <a:r>
              <a:rPr lang="en-US" dirty="0" smtClean="0"/>
              <a:t>All visitors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'pivot-gender'!$B$4</c:f>
              <c:strCache>
                <c:ptCount val="1"/>
                <c:pt idx="0">
                  <c:v>Total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'pivot-gender'!$A$5:$A$6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'pivot-gender'!$B$5:$B$6</c:f>
              <c:numCache>
                <c:formatCode>General</c:formatCode>
                <c:ptCount val="2"/>
                <c:pt idx="0">
                  <c:v>51.0</c:v>
                </c:pt>
                <c:pt idx="1">
                  <c:v>40.0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01196911341613"/>
          <c:y val="0.806817360994526"/>
          <c:w val="0.366467118980308"/>
          <c:h val="0.19318263900547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Gender: staff members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'pivot-gender (2)'!$B$4</c:f>
              <c:strCache>
                <c:ptCount val="1"/>
                <c:pt idx="0">
                  <c:v>Total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'pivot-gender (2)'!$A$5:$A$6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'pivot-gender (2)'!$B$5:$B$6</c:f>
              <c:numCache>
                <c:formatCode>General</c:formatCode>
                <c:ptCount val="2"/>
                <c:pt idx="0">
                  <c:v>28.0</c:v>
                </c:pt>
                <c:pt idx="1">
                  <c:v>27.0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392090975271"/>
          <c:y val="0.631003285056773"/>
          <c:w val="0.238700192370304"/>
          <c:h val="0.3268373902377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Gender: staff </a:t>
            </a:r>
            <a:r>
              <a:rPr lang="en-US" dirty="0" smtClean="0"/>
              <a:t>members</a:t>
            </a:r>
            <a:endParaRPr lang="en-US" dirty="0"/>
          </a:p>
          <a:p>
            <a:pPr>
              <a:defRPr/>
            </a:pPr>
            <a:r>
              <a:rPr lang="en-US" dirty="0"/>
              <a:t> relative to CERN population</a:t>
            </a:r>
          </a:p>
        </c:rich>
      </c:tx>
      <c:layout>
        <c:manualLayout>
          <c:xMode val="edge"/>
          <c:yMode val="edge"/>
          <c:x val="0.195837489063867"/>
          <c:y val="0.0648148148148148"/>
        </c:manualLayout>
      </c:layout>
      <c:overlay val="0"/>
    </c:title>
    <c:autoTitleDeleted val="0"/>
    <c:view3D>
      <c:rotX val="30"/>
      <c:rotY val="2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'pivot-gender (2)'!$G$4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</c:spPr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'pivot-gender (2)'!$F$5:$F$6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'pivot-gender (2)'!$G$5:$G$6</c:f>
              <c:numCache>
                <c:formatCode>0%</c:formatCode>
                <c:ptCount val="2"/>
                <c:pt idx="0">
                  <c:v>0.801317108088762</c:v>
                </c:pt>
                <c:pt idx="1">
                  <c:v>0.198682891911238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5223279463302"/>
          <c:y val="0.0461470046233652"/>
          <c:w val="0.437114814746708"/>
          <c:h val="0.907705990753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'pivot-issue'!$A$5</c:f>
              <c:strCache>
                <c:ptCount val="1"/>
                <c:pt idx="0">
                  <c:v>10 - Evaluative relationship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'pivot-issue'!$B$5</c:f>
              <c:numCache>
                <c:formatCode>General</c:formatCode>
                <c:ptCount val="1"/>
                <c:pt idx="0">
                  <c:v>31.0</c:v>
                </c:pt>
              </c:numCache>
            </c:numRef>
          </c:val>
        </c:ser>
        <c:ser>
          <c:idx val="1"/>
          <c:order val="1"/>
          <c:tx>
            <c:strRef>
              <c:f>'pivot-issue'!$A$6</c:f>
              <c:strCache>
                <c:ptCount val="1"/>
                <c:pt idx="0">
                  <c:v>20 - Career progression and development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'pivot-issue'!$B$6</c:f>
              <c:numCache>
                <c:formatCode>General</c:formatCode>
                <c:ptCount val="1"/>
                <c:pt idx="0">
                  <c:v>9.0</c:v>
                </c:pt>
              </c:numCache>
            </c:numRef>
          </c:val>
        </c:ser>
        <c:ser>
          <c:idx val="2"/>
          <c:order val="2"/>
          <c:tx>
            <c:strRef>
              <c:f>'pivot-issue'!$A$7</c:f>
              <c:strCache>
                <c:ptCount val="1"/>
                <c:pt idx="0">
                  <c:v>30 - Compensation and benefits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'pivot-issue'!$B$7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3"/>
          <c:order val="3"/>
          <c:tx>
            <c:strRef>
              <c:f>'pivot-issue'!$A$8</c:f>
              <c:strCache>
                <c:ptCount val="1"/>
                <c:pt idx="0">
                  <c:v>40 - Law, regulations, finance and compliance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'pivot-issue'!$B$8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4"/>
          <c:order val="4"/>
          <c:tx>
            <c:strRef>
              <c:f>'pivot-issue'!$A$9</c:f>
              <c:strCache>
                <c:ptCount val="1"/>
                <c:pt idx="0">
                  <c:v>50 - Peers relationships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'pivot-issue'!$B$9</c:f>
              <c:numCache>
                <c:formatCode>General</c:formatCode>
                <c:ptCount val="1"/>
                <c:pt idx="0">
                  <c:v>25.0</c:v>
                </c:pt>
              </c:numCache>
            </c:numRef>
          </c:val>
        </c:ser>
        <c:ser>
          <c:idx val="5"/>
          <c:order val="5"/>
          <c:tx>
            <c:strRef>
              <c:f>'pivot-issue'!$A$10</c:f>
              <c:strCache>
                <c:ptCount val="1"/>
                <c:pt idx="0">
                  <c:v>60 - Organization, strategy related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'pivot-issue'!$B$10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6"/>
          <c:order val="6"/>
          <c:tx>
            <c:strRef>
              <c:f>'pivot-issue'!$A$11</c:f>
              <c:strCache>
                <c:ptCount val="1"/>
                <c:pt idx="0">
                  <c:v>70 - Services and administrative issues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'pivot-issue'!$B$11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7"/>
          <c:order val="7"/>
          <c:tx>
            <c:strRef>
              <c:f>'pivot-issue'!$A$12</c:f>
              <c:strCache>
                <c:ptCount val="1"/>
                <c:pt idx="0">
                  <c:v>80 - Values, ethics and standards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'pivot-issue'!$B$12</c:f>
              <c:numCache>
                <c:formatCode>General</c:formatCode>
                <c:ptCount val="1"/>
                <c:pt idx="0">
                  <c:v>9.0</c:v>
                </c:pt>
              </c:numCache>
            </c:numRef>
          </c:val>
        </c:ser>
        <c:ser>
          <c:idx val="8"/>
          <c:order val="8"/>
          <c:tx>
            <c:strRef>
              <c:f>'pivot-issue'!$A$13</c:f>
              <c:strCache>
                <c:ptCount val="1"/>
                <c:pt idx="0">
                  <c:v>90 - Safety, health and physical environment</c:v>
                </c:pt>
              </c:strCache>
            </c:strRef>
          </c:tx>
          <c:invertIfNegative val="0"/>
          <c:cat>
            <c:strRef>
              <c:f>'pivot-issue'!$B$4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'pivot-issue'!$B$13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8562376"/>
        <c:axId val="-2085573016"/>
      </c:barChart>
      <c:catAx>
        <c:axId val="-208856237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85573016"/>
        <c:crosses val="autoZero"/>
        <c:auto val="1"/>
        <c:lblAlgn val="ctr"/>
        <c:lblOffset val="100"/>
        <c:noMultiLvlLbl val="0"/>
      </c:catAx>
      <c:valAx>
        <c:axId val="-2085573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8562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5637142693038"/>
          <c:y val="0.0851329780023294"/>
          <c:w val="0.512830143788873"/>
          <c:h val="0.82973376448592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1F497D"/>
                </a:solidFill>
              </a:rPr>
              <a:t>Distribution of Outcomes - 2014</a:t>
            </a:r>
          </a:p>
        </c:rich>
      </c:tx>
      <c:layout/>
      <c:overlay val="0"/>
    </c:title>
    <c:autoTitleDeleted val="0"/>
    <c:view3D>
      <c:rotX val="30"/>
      <c:rotY val="17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'Pivot Actions'!$B$4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explosion val="41"/>
          </c:dPt>
          <c:dPt>
            <c:idx val="1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'Pivot Actions'!$A$5:$A$7</c:f>
              <c:strCache>
                <c:ptCount val="3"/>
                <c:pt idx="0">
                  <c:v>Action</c:v>
                </c:pt>
                <c:pt idx="1">
                  <c:v>Advice/Coaching</c:v>
                </c:pt>
                <c:pt idx="2">
                  <c:v>Discussion</c:v>
                </c:pt>
              </c:strCache>
            </c:strRef>
          </c:cat>
          <c:val>
            <c:numRef>
              <c:f>'Pivot Actions'!$B$5:$B$7</c:f>
              <c:numCache>
                <c:formatCode>General</c:formatCode>
                <c:ptCount val="3"/>
                <c:pt idx="0">
                  <c:v>14.0</c:v>
                </c:pt>
                <c:pt idx="1">
                  <c:v>42.0</c:v>
                </c:pt>
                <c:pt idx="2">
                  <c:v>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0364C-8DBB-4254-86E5-469E078E7C97}" type="datetimeFigureOut">
              <a:rPr lang="en-GB" smtClean="0"/>
              <a:t>20/05/15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D1916-8A52-4991-ABDF-3725B678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65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C2DF-8183-41D8-A0B7-A06C237A7CFC}" type="datetimeFigureOut">
              <a:rPr lang="en-GB" smtClean="0"/>
              <a:t>20/05/15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CD5E-29E4-4CC4-9F3C-FD47B7FC7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13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outlin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0" y="2999945"/>
            <a:ext cx="1102596" cy="109151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0C377B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58797" y="802197"/>
            <a:ext cx="4759514" cy="475951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fin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67" y="2703284"/>
            <a:ext cx="1172455" cy="146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49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804-819C-5442-A033-1DC683517F4F}" type="datetimeFigureOut">
              <a:t>20/05/15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444D-5098-E14D-85FC-ECF2328DDC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1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BadgeWe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090" y="2878269"/>
            <a:ext cx="1221946" cy="153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64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2095500"/>
            <a:ext cx="8265984" cy="1079500"/>
          </a:xfrm>
        </p:spPr>
        <p:txBody>
          <a:bodyPr tIns="0" bIns="0" anchor="t"/>
          <a:lstStyle>
            <a:lvl1pPr algn="ctr">
              <a:buNone/>
              <a:defRPr lang="en-US" dirty="0">
                <a:solidFill>
                  <a:srgbClr val="0C377B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1800" y="3283856"/>
            <a:ext cx="8267700" cy="745557"/>
          </a:xfrm>
        </p:spPr>
        <p:txBody>
          <a:bodyPr lIns="45720" tIns="0" rIns="45720" bIns="0" anchor="b"/>
          <a:lstStyle>
            <a:lvl1pPr marL="0" indent="0" algn="ctr">
              <a:buNone/>
              <a:defRPr sz="2000">
                <a:solidFill>
                  <a:srgbClr val="0C377B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3B1F-4B9B-4F4C-9FD3-E7681BE9110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9397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101967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rgbClr val="0C377B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101967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rgbClr val="0C377B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269777"/>
            <a:ext cx="4040188" cy="3686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269777"/>
            <a:ext cx="4041775" cy="3686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>
            <a:normAutofit/>
          </a:bodyPr>
          <a:lstStyle>
            <a:lvl1pPr algn="l">
              <a:defRPr sz="40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44714" y="1378857"/>
            <a:ext cx="7728857" cy="1814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rgbClr val="0C377B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emf"/><Relationship Id="rId17" Type="http://schemas.openxmlformats.org/officeDocument/2006/relationships/image" Target="../media/image2.png"/><Relationship Id="rId18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33492"/>
            <a:ext cx="6995120" cy="94044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CH" dirty="0" smtClean="0"/>
              <a:t>Cliquez et modifiez le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87286"/>
            <a:ext cx="8226854" cy="43057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H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H" dirty="0" smtClean="0"/>
              <a:t>Deuxième niveau</a:t>
            </a:r>
          </a:p>
          <a:p>
            <a:pPr lvl="2" eaLnBrk="1" latinLnBrk="0" hangingPunct="1"/>
            <a:r>
              <a:rPr kumimoji="0" lang="fr-CH" dirty="0" smtClean="0"/>
              <a:t>Troisième niveau</a:t>
            </a:r>
          </a:p>
          <a:p>
            <a:pPr lvl="3" eaLnBrk="1" latinLnBrk="0" hangingPunct="1"/>
            <a:r>
              <a:rPr kumimoji="0" lang="fr-CH" dirty="0" smtClean="0"/>
              <a:t>Quatrième niveau</a:t>
            </a:r>
          </a:p>
          <a:p>
            <a:pPr lvl="4" eaLnBrk="1" latinLnBrk="0" hangingPunct="1"/>
            <a:r>
              <a:rPr kumimoji="0" lang="fr-CH" dirty="0" smtClean="0"/>
              <a:t>Cinquième niveau</a:t>
            </a:r>
            <a:endParaRPr kumimoji="0" lang="en-US" dirty="0"/>
          </a:p>
        </p:txBody>
      </p:sp>
      <p:pic>
        <p:nvPicPr>
          <p:cNvPr id="5" name="Image 4" descr="bande-01.ep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7663"/>
            <a:ext cx="9144000" cy="7072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172400" y="188640"/>
            <a:ext cx="689914" cy="140982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237312"/>
            <a:ext cx="916465" cy="54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24128" y="6356350"/>
            <a:ext cx="2247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Sudeshna Datta Cockerill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6356350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142" y="5803723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3D981F1-0FF2-5845-8102-D93C98789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380312" y="5877272"/>
            <a:ext cx="17387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000" i="1" dirty="0" err="1" smtClean="0">
                <a:solidFill>
                  <a:schemeClr val="bg1">
                    <a:lumMod val="65000"/>
                  </a:schemeClr>
                </a:solidFill>
              </a:rPr>
              <a:t>ombuds.web.cern.ch</a:t>
            </a:r>
            <a:endParaRPr lang="en-US" sz="1000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4500" y="1505853"/>
            <a:ext cx="7583714" cy="0"/>
          </a:xfrm>
          <a:prstGeom prst="line">
            <a:avLst/>
          </a:prstGeom>
          <a:ln w="9525" cmpd="sng">
            <a:solidFill>
              <a:srgbClr val="0C377B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4" r:id="rId13"/>
    <p:sldLayoutId id="214748367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200" kern="1200">
          <a:solidFill>
            <a:srgbClr val="0C377B"/>
          </a:solidFill>
          <a:latin typeface="+mj-lt"/>
          <a:ea typeface="+mj-ea"/>
          <a:cs typeface="+mj-cs"/>
        </a:defRPr>
      </a:lvl1pPr>
    </p:titleStyle>
    <p:bodyStyle>
      <a:lvl1pPr marL="493776" indent="-457200" algn="l" rtl="0" eaLnBrk="1" latinLnBrk="0" hangingPunct="1">
        <a:spcBef>
          <a:spcPct val="20000"/>
        </a:spcBef>
        <a:buClr>
          <a:schemeClr val="accent1"/>
        </a:buClr>
        <a:buSzPct val="80000"/>
        <a:buFont typeface="Arial"/>
        <a:buChar char="•"/>
        <a:defRPr kumimoji="0" sz="2800" kern="1200">
          <a:solidFill>
            <a:srgbClr val="0C377B"/>
          </a:solidFill>
          <a:latin typeface="+mn-lt"/>
          <a:ea typeface="+mn-ea"/>
          <a:cs typeface="+mn-cs"/>
        </a:defRPr>
      </a:lvl1pPr>
      <a:lvl2pPr marL="905256" indent="-457200" algn="l" rtl="0" eaLnBrk="1" latinLnBrk="0" hangingPunct="1">
        <a:spcBef>
          <a:spcPct val="20000"/>
        </a:spcBef>
        <a:buClr>
          <a:schemeClr val="accent1"/>
        </a:buClr>
        <a:buSzPct val="90000"/>
        <a:buFont typeface="Arial"/>
        <a:buChar char="•"/>
        <a:defRPr kumimoji="0" sz="2400" kern="1200">
          <a:solidFill>
            <a:srgbClr val="0C377B"/>
          </a:solidFill>
          <a:latin typeface="+mn-lt"/>
          <a:ea typeface="+mn-ea"/>
          <a:cs typeface="+mn-cs"/>
        </a:defRPr>
      </a:lvl2pPr>
      <a:lvl3pPr marL="1092708" indent="-342900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•"/>
        <a:defRPr kumimoji="0" sz="2000" kern="1200">
          <a:solidFill>
            <a:srgbClr val="0C377B"/>
          </a:solidFill>
          <a:latin typeface="+mn-lt"/>
          <a:ea typeface="+mn-ea"/>
          <a:cs typeface="+mn-cs"/>
        </a:defRPr>
      </a:lvl3pPr>
      <a:lvl4pPr marL="1385316" indent="-342900" algn="l" rtl="0" eaLnBrk="1" latinLnBrk="0" hangingPunct="1">
        <a:spcBef>
          <a:spcPct val="20000"/>
        </a:spcBef>
        <a:buClr>
          <a:schemeClr val="accent3"/>
        </a:buClr>
        <a:buSzPct val="90000"/>
        <a:buFont typeface="Arial"/>
        <a:buChar char="•"/>
        <a:defRPr kumimoji="0" sz="1800" kern="1200">
          <a:solidFill>
            <a:srgbClr val="0C377B"/>
          </a:solidFill>
          <a:latin typeface="+mn-lt"/>
          <a:ea typeface="+mn-ea"/>
          <a:cs typeface="+mn-cs"/>
        </a:defRPr>
      </a:lvl4pPr>
      <a:lvl5pPr marL="1650492" indent="-34290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•"/>
        <a:defRPr kumimoji="0" sz="1800" kern="1200">
          <a:solidFill>
            <a:srgbClr val="0C377B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9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182" y="1817537"/>
            <a:ext cx="8839096" cy="385644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493776" lvl="1">
              <a:buSzPct val="80000"/>
            </a:pPr>
            <a:r>
              <a:rPr lang="en-US" sz="2900" dirty="0" smtClean="0"/>
              <a:t>Evaluative relationships*</a:t>
            </a:r>
            <a:r>
              <a:rPr lang="en-US" dirty="0" smtClean="0"/>
              <a:t>- </a:t>
            </a:r>
            <a:r>
              <a:rPr lang="en-US" i="1" dirty="0"/>
              <a:t>Situations involving supervisees &amp; supervisors </a:t>
            </a:r>
            <a:endParaRPr lang="en-US" dirty="0" smtClean="0"/>
          </a:p>
          <a:p>
            <a:pPr lvl="1"/>
            <a:r>
              <a:rPr lang="en-US" i="1" dirty="0" smtClean="0"/>
              <a:t>Supervisory effectiveness – equal treatment – bullying - respect</a:t>
            </a:r>
          </a:p>
          <a:p>
            <a:r>
              <a:rPr lang="en-US" dirty="0" smtClean="0"/>
              <a:t>Peer relationships</a:t>
            </a:r>
          </a:p>
          <a:p>
            <a:pPr lvl="1"/>
            <a:r>
              <a:rPr lang="en-US" i="1" dirty="0" smtClean="0"/>
              <a:t>Communication, bullying / mobbing, respect</a:t>
            </a:r>
          </a:p>
          <a:p>
            <a:pPr marL="448056" lvl="1" indent="0">
              <a:buNone/>
            </a:pPr>
            <a:endParaRPr lang="en-US" i="1" dirty="0" smtClean="0"/>
          </a:p>
          <a:p>
            <a:r>
              <a:rPr lang="en-US" dirty="0"/>
              <a:t>Career progression &amp; development</a:t>
            </a:r>
          </a:p>
          <a:p>
            <a:pPr lvl="1"/>
            <a:r>
              <a:rPr lang="en-US" i="1" dirty="0"/>
              <a:t>Career development and work </a:t>
            </a:r>
            <a:r>
              <a:rPr lang="en-US" i="1" dirty="0" smtClean="0"/>
              <a:t>assignments</a:t>
            </a:r>
          </a:p>
          <a:p>
            <a:r>
              <a:rPr lang="en-US" dirty="0" smtClean="0"/>
              <a:t>Values, ethics and standards</a:t>
            </a:r>
          </a:p>
          <a:p>
            <a:pPr lvl="1"/>
            <a:r>
              <a:rPr lang="en-US" i="1" dirty="0" smtClean="0"/>
              <a:t>Credit for work done – cultural habits – email exchange</a:t>
            </a:r>
            <a:endParaRPr lang="en-US" sz="2600" i="1" dirty="0">
              <a:solidFill>
                <a:schemeClr val="tx2"/>
              </a:solidFill>
            </a:endParaRPr>
          </a:p>
          <a:p>
            <a:pPr lvl="1"/>
            <a:endParaRPr lang="en-US" i="1" dirty="0" smtClean="0"/>
          </a:p>
          <a:p>
            <a:r>
              <a:rPr lang="en-US" dirty="0" smtClean="0"/>
              <a:t>Other 5 categories</a:t>
            </a:r>
          </a:p>
          <a:p>
            <a:pPr lvl="1"/>
            <a:r>
              <a:rPr lang="en-US" i="1" dirty="0" smtClean="0"/>
              <a:t>Work load – shared office space – safety</a:t>
            </a:r>
          </a:p>
          <a:p>
            <a:pPr lvl="1"/>
            <a:r>
              <a:rPr lang="en-US" i="1" dirty="0" smtClean="0"/>
              <a:t>Service and administrative issues –application of processes</a:t>
            </a:r>
          </a:p>
          <a:p>
            <a:pPr lvl="1"/>
            <a:r>
              <a:rPr lang="en-US" i="1" dirty="0" smtClean="0"/>
              <a:t>Email etiquette – LGBT posters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13" y="233492"/>
            <a:ext cx="8238048" cy="94044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OMBUD Categories of Issues: summary</a:t>
            </a:r>
            <a:br>
              <a:rPr lang="en-US" sz="4000" dirty="0" smtClean="0"/>
            </a:br>
            <a:r>
              <a:rPr lang="en-US" sz="2200" dirty="0" smtClean="0"/>
              <a:t>[Classification according to International Ombudsman Association]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1761" y="1847787"/>
            <a:ext cx="8524761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7846421" y="2147582"/>
            <a:ext cx="45719" cy="97731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53959" y="2498127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61%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8343" y="6356350"/>
            <a:ext cx="3556223" cy="501650"/>
          </a:xfrm>
        </p:spPr>
        <p:txBody>
          <a:bodyPr/>
          <a:lstStyle/>
          <a:p>
            <a:r>
              <a:rPr lang="en-US" dirty="0"/>
              <a:t>2014 Annual Report / Sudeshna </a:t>
            </a:r>
            <a:r>
              <a:rPr lang="en-US" dirty="0" smtClean="0"/>
              <a:t>Datta Cockerill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7846775" y="3333508"/>
            <a:ext cx="45719" cy="97731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53959" y="3630392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20%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54883" y="4784778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19%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7882655" y="4511196"/>
            <a:ext cx="45719" cy="97731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437" y="5615719"/>
            <a:ext cx="7283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*</a:t>
            </a:r>
            <a:r>
              <a:rPr lang="en-US" sz="1200" i="1" dirty="0" smtClean="0">
                <a:solidFill>
                  <a:schemeClr val="tx2"/>
                </a:solidFill>
              </a:rPr>
              <a:t>Evaluative relationships also typically most representative category in other international organizations</a:t>
            </a:r>
            <a:endParaRPr 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1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OMBUD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6687" y="1847786"/>
            <a:ext cx="8722410" cy="3942701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0869" y="2284026"/>
            <a:ext cx="303299" cy="2852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23226" y="2280783"/>
            <a:ext cx="214653" cy="29068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20321439"/>
              </p:ext>
            </p:extLst>
          </p:nvPr>
        </p:nvGraphicFramePr>
        <p:xfrm>
          <a:off x="524814" y="1909444"/>
          <a:ext cx="7888016" cy="367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53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OMBUD Other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6687" y="1847787"/>
            <a:ext cx="8722410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38" y="2099997"/>
            <a:ext cx="7066228" cy="3304511"/>
          </a:xfrm>
          <a:prstGeom prst="rect">
            <a:avLst/>
          </a:prstGeom>
        </p:spPr>
      </p:pic>
      <p:pic>
        <p:nvPicPr>
          <p:cNvPr id="10" name="Picture 4" descr="C:\Users\datta\AppData\Local\Microsoft\Windows\Temporary Internet Files\Content.IE5\PXOH0OKA\MC9004316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779" y="701607"/>
            <a:ext cx="8477721" cy="689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11735" y="1674345"/>
            <a:ext cx="58843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F497D"/>
                </a:solidFill>
              </a:rPr>
              <a:t>…</a:t>
            </a:r>
            <a:r>
              <a:rPr lang="en-US" sz="2000" b="1" i="1" dirty="0" smtClean="0">
                <a:solidFill>
                  <a:srgbClr val="1F497D"/>
                </a:solidFill>
              </a:rPr>
              <a:t>communication…</a:t>
            </a:r>
            <a:endParaRPr lang="en-US" sz="2000" dirty="0" smtClean="0">
              <a:solidFill>
                <a:srgbClr val="1F497D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…need for more guidance &amp; feedback…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…respect across professions / levels…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…unwelcome declarations of love…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...</a:t>
            </a:r>
            <a:r>
              <a:rPr lang="en-US" sz="2000" b="1" i="1" dirty="0" err="1" smtClean="0">
                <a:solidFill>
                  <a:srgbClr val="1F497D"/>
                </a:solidFill>
              </a:rPr>
              <a:t>rumours</a:t>
            </a:r>
            <a:r>
              <a:rPr lang="en-US" sz="2000" b="1" i="1" dirty="0" smtClean="0">
                <a:solidFill>
                  <a:srgbClr val="1F497D"/>
                </a:solidFill>
              </a:rPr>
              <a:t> / information flow…</a:t>
            </a:r>
          </a:p>
          <a:p>
            <a:pPr algn="ctr"/>
            <a:r>
              <a:rPr lang="en-US" sz="2000" b="1" i="1" dirty="0">
                <a:solidFill>
                  <a:srgbClr val="1F497D"/>
                </a:solidFill>
              </a:rPr>
              <a:t>… work – life balance </a:t>
            </a:r>
            <a:r>
              <a:rPr lang="en-US" sz="2000" b="1" i="1" dirty="0" smtClean="0">
                <a:solidFill>
                  <a:srgbClr val="1F497D"/>
                </a:solidFill>
              </a:rPr>
              <a:t>…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…inclusiveness…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…trust…</a:t>
            </a:r>
            <a:endParaRPr lang="en-GB" sz="2000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0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OMBUD </a:t>
            </a:r>
            <a:r>
              <a:rPr lang="en-US" sz="3200" dirty="0" smtClean="0"/>
              <a:t>Other Activities: shared practice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90" y="1629565"/>
            <a:ext cx="6515997" cy="71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17" y="2422450"/>
            <a:ext cx="6552728" cy="352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C:\Users\datta\AppData\Local\Microsoft\Windows\Temporary Internet Files\Content.IE5\PXOH0OKA\MC90043162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10" y="1585490"/>
            <a:ext cx="5959788" cy="484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55091" y="2416270"/>
            <a:ext cx="2740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F497D"/>
                </a:solidFill>
              </a:rPr>
              <a:t>…  </a:t>
            </a:r>
            <a:r>
              <a:rPr lang="en-US" sz="2000" b="1" i="1" dirty="0" smtClean="0">
                <a:solidFill>
                  <a:srgbClr val="1F497D"/>
                </a:solidFill>
              </a:rPr>
              <a:t>CERN blog shared practice within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IOA </a:t>
            </a:r>
          </a:p>
          <a:p>
            <a:pPr algn="ctr"/>
            <a:r>
              <a:rPr lang="en-US" sz="2000" b="1" i="1" dirty="0" smtClean="0">
                <a:solidFill>
                  <a:srgbClr val="1F497D"/>
                </a:solidFill>
              </a:rPr>
              <a:t>network  …</a:t>
            </a:r>
            <a:endParaRPr lang="en-GB" sz="2000" b="1" i="1" dirty="0">
              <a:solidFill>
                <a:srgbClr val="1F497D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0069" y="1687286"/>
            <a:ext cx="8160132" cy="430574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IOA (International Ombudsman Association) annual conference</a:t>
            </a:r>
          </a:p>
          <a:p>
            <a:r>
              <a:rPr lang="en-US" dirty="0" smtClean="0"/>
              <a:t>UNARIO (UN and related </a:t>
            </a:r>
            <a:r>
              <a:rPr lang="en-US" dirty="0" err="1" smtClean="0"/>
              <a:t>Organisations</a:t>
            </a:r>
            <a:r>
              <a:rPr lang="en-US" dirty="0" smtClean="0"/>
              <a:t>) annual meeting</a:t>
            </a:r>
          </a:p>
          <a:p>
            <a:r>
              <a:rPr lang="en-US" dirty="0" smtClean="0"/>
              <a:t>European </a:t>
            </a:r>
            <a:r>
              <a:rPr lang="en-US" dirty="0" err="1" smtClean="0"/>
              <a:t>Ombud</a:t>
            </a:r>
            <a:r>
              <a:rPr lang="en-US" dirty="0" smtClean="0"/>
              <a:t> network annual meeting</a:t>
            </a:r>
          </a:p>
          <a:p>
            <a:endParaRPr lang="en-US" dirty="0" smtClean="0"/>
          </a:p>
          <a:p>
            <a:r>
              <a:rPr lang="en-US" dirty="0" smtClean="0"/>
              <a:t>IAF (International Association of Facilitators)</a:t>
            </a:r>
          </a:p>
          <a:p>
            <a:r>
              <a:rPr lang="en-US" dirty="0" smtClean="0"/>
              <a:t>UNARIO - Geneva monthly meetings</a:t>
            </a:r>
          </a:p>
          <a:p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4519" y="233492"/>
            <a:ext cx="7981700" cy="940443"/>
          </a:xfrm>
        </p:spPr>
        <p:txBody>
          <a:bodyPr>
            <a:normAutofit fontScale="90000"/>
          </a:bodyPr>
          <a:lstStyle/>
          <a:p>
            <a:r>
              <a:rPr lang="en-US" dirty="0"/>
              <a:t>OMBUD </a:t>
            </a:r>
            <a:r>
              <a:rPr lang="en-US" sz="3600" dirty="0"/>
              <a:t>Other Activities: shared practice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6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2-16 at 11.48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8" y="3262664"/>
            <a:ext cx="3097388" cy="15551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040" y="233012"/>
            <a:ext cx="80749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800" dirty="0">
                <a:solidFill>
                  <a:srgbClr val="0C377B"/>
                </a:solidFill>
                <a:latin typeface="+mj-lt"/>
                <a:ea typeface="+mj-ea"/>
                <a:cs typeface="+mj-cs"/>
              </a:rPr>
              <a:t>OMBUD </a:t>
            </a:r>
            <a:br>
              <a:rPr lang="en-US" sz="3800" dirty="0">
                <a:solidFill>
                  <a:srgbClr val="0C377B"/>
                </a:solidFill>
                <a:latin typeface="+mj-lt"/>
                <a:ea typeface="+mj-ea"/>
                <a:cs typeface="+mj-cs"/>
              </a:rPr>
            </a:br>
            <a:r>
              <a:rPr lang="en-US" sz="3800" dirty="0">
                <a:solidFill>
                  <a:srgbClr val="0C377B"/>
                </a:solidFill>
                <a:latin typeface="+mj-lt"/>
                <a:ea typeface="+mj-ea"/>
                <a:cs typeface="+mj-cs"/>
              </a:rPr>
              <a:t>Other Activities: respectful workplace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2739" y="3166525"/>
            <a:ext cx="52084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1F497D"/>
                </a:solidFill>
              </a:rPr>
              <a:t>Bulletin articles</a:t>
            </a:r>
            <a:endParaRPr lang="en-US" dirty="0">
              <a:solidFill>
                <a:srgbClr val="1F497D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rgbClr val="1F497D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1F497D"/>
                </a:solidFill>
              </a:rPr>
              <a:t>Respect campaign</a:t>
            </a:r>
            <a:r>
              <a:rPr lang="en-US" dirty="0" smtClean="0">
                <a:solidFill>
                  <a:srgbClr val="1F497D"/>
                </a:solidFill>
              </a:rPr>
              <a:t>: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rgbClr val="1F497D"/>
                </a:solidFill>
              </a:rPr>
              <a:t>C</a:t>
            </a:r>
            <a:r>
              <a:rPr lang="en-US" dirty="0" smtClean="0">
                <a:solidFill>
                  <a:srgbClr val="1F497D"/>
                </a:solidFill>
              </a:rPr>
              <a:t>olleagues</a:t>
            </a:r>
            <a:r>
              <a:rPr lang="en-US" dirty="0" smtClean="0">
                <a:solidFill>
                  <a:srgbClr val="1F497D"/>
                </a:solidFill>
              </a:rPr>
              <a:t>’ contributions</a:t>
            </a:r>
            <a:endParaRPr lang="en-US" dirty="0">
              <a:solidFill>
                <a:srgbClr val="1F497D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1F497D"/>
                </a:solidFill>
              </a:rPr>
              <a:t>Posters, door stickers,  …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1F497D"/>
                </a:solidFill>
              </a:rPr>
              <a:t>Web page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rgbClr val="1F497D"/>
                </a:solidFill>
              </a:rPr>
              <a:t>Events, e.g. speakers, </a:t>
            </a:r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 smtClean="0">
              <a:solidFill>
                <a:srgbClr val="1F497D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dirty="0" smtClean="0">
                <a:solidFill>
                  <a:srgbClr val="1F497D"/>
                </a:solidFill>
              </a:rPr>
              <a:t>Linked </a:t>
            </a:r>
            <a:r>
              <a:rPr lang="en-US" dirty="0">
                <a:solidFill>
                  <a:srgbClr val="1F497D"/>
                </a:solidFill>
              </a:rPr>
              <a:t>to campaigns during year, e.g. road safety, flu campaign,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306" y="2136657"/>
            <a:ext cx="8852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Promoting awareness  through a ‘respect @ </a:t>
            </a:r>
            <a:r>
              <a:rPr lang="en-US" b="1" i="1" dirty="0" err="1" smtClean="0">
                <a:solidFill>
                  <a:schemeClr val="tx2"/>
                </a:solidFill>
              </a:rPr>
              <a:t>cern</a:t>
            </a:r>
            <a:r>
              <a:rPr lang="en-US" b="1" i="1" dirty="0" smtClean="0">
                <a:solidFill>
                  <a:schemeClr val="tx2"/>
                </a:solidFill>
              </a:rPr>
              <a:t>’ campaign</a:t>
            </a:r>
          </a:p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  in collaboration with </a:t>
            </a:r>
          </a:p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Host State Relations, Diversity, Medical, Safety, Education &amp; Communications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306" y="1594557"/>
            <a:ext cx="897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CERN Code of Conduct                a workplace based on mutual respect    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330222" y="1679223"/>
            <a:ext cx="933933" cy="25399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1166" y="4934559"/>
            <a:ext cx="3122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Joint logo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CERN </a:t>
            </a:r>
            <a:r>
              <a:rPr lang="en-US" dirty="0">
                <a:solidFill>
                  <a:srgbClr val="1F497D"/>
                </a:solidFill>
              </a:rPr>
              <a:t>– Geneva </a:t>
            </a:r>
            <a:r>
              <a:rPr lang="en-US" dirty="0" smtClean="0">
                <a:solidFill>
                  <a:srgbClr val="1F497D"/>
                </a:solidFill>
              </a:rPr>
              <a:t>association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5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780" y="1921828"/>
            <a:ext cx="9240132" cy="381040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Constant number of cases ~90/year [2%-3% Staff = healthy sign?]</a:t>
            </a:r>
          </a:p>
          <a:p>
            <a:r>
              <a:rPr lang="en-US" dirty="0" smtClean="0"/>
              <a:t>Proportionally higher numbers of women visitors to </a:t>
            </a:r>
            <a:r>
              <a:rPr lang="en-US" dirty="0" err="1" smtClean="0"/>
              <a:t>Ombud</a:t>
            </a:r>
            <a:r>
              <a:rPr lang="en-US" dirty="0" smtClean="0"/>
              <a:t> =  to be monitored</a:t>
            </a:r>
          </a:p>
          <a:p>
            <a:r>
              <a:rPr lang="en-US" dirty="0" smtClean="0"/>
              <a:t>Not all visitors to </a:t>
            </a:r>
            <a:r>
              <a:rPr lang="en-US" dirty="0" err="1" smtClean="0"/>
              <a:t>Ombud</a:t>
            </a:r>
            <a:r>
              <a:rPr lang="en-US" dirty="0" smtClean="0"/>
              <a:t> familiar with </a:t>
            </a:r>
            <a:r>
              <a:rPr lang="en-US" dirty="0" err="1" smtClean="0"/>
              <a:t>CoC</a:t>
            </a:r>
            <a:r>
              <a:rPr lang="en-US" dirty="0" smtClean="0"/>
              <a:t> (particularly Users)</a:t>
            </a:r>
          </a:p>
          <a:p>
            <a:r>
              <a:rPr lang="en-US" dirty="0" smtClean="0"/>
              <a:t>Majority of visitors to </a:t>
            </a:r>
            <a:r>
              <a:rPr lang="en-US" dirty="0" err="1" smtClean="0"/>
              <a:t>Ombud</a:t>
            </a:r>
            <a:r>
              <a:rPr lang="en-US" dirty="0" smtClean="0"/>
              <a:t> appear to fear disclosure or retaliation</a:t>
            </a:r>
          </a:p>
          <a:p>
            <a:r>
              <a:rPr lang="en-US" dirty="0"/>
              <a:t>M</a:t>
            </a:r>
            <a:r>
              <a:rPr lang="en-US" dirty="0" smtClean="0"/>
              <a:t>ore guidance/supervision of Fellows &amp; Students needed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anagers used </a:t>
            </a:r>
            <a:r>
              <a:rPr lang="en-US" dirty="0" err="1" smtClean="0"/>
              <a:t>Ombud</a:t>
            </a:r>
            <a:r>
              <a:rPr lang="en-US" dirty="0" smtClean="0"/>
              <a:t> as sounding board- in anticipation</a:t>
            </a:r>
          </a:p>
          <a:p>
            <a:endParaRPr lang="en-US" dirty="0" smtClean="0"/>
          </a:p>
          <a:p>
            <a:r>
              <a:rPr lang="en-US" dirty="0" smtClean="0"/>
              <a:t>Evaluative relationships- main concern: supervisory effectiveness</a:t>
            </a:r>
          </a:p>
          <a:p>
            <a:r>
              <a:rPr lang="en-US" dirty="0" smtClean="0"/>
              <a:t>Peer relationships -  main concern: communication</a:t>
            </a:r>
          </a:p>
          <a:p>
            <a:r>
              <a:rPr lang="en-US" dirty="0" smtClean="0"/>
              <a:t>Other - ‘Unwelcome declarations of love’ / sexist jokes</a:t>
            </a:r>
          </a:p>
          <a:p>
            <a:r>
              <a:rPr lang="en-US" dirty="0"/>
              <a:t>Other </a:t>
            </a:r>
            <a:r>
              <a:rPr lang="en-US" dirty="0" smtClean="0"/>
              <a:t>– lack of respect / Incivility: source of demotivation</a:t>
            </a:r>
          </a:p>
          <a:p>
            <a:endParaRPr lang="en-US" dirty="0" smtClean="0"/>
          </a:p>
          <a:p>
            <a:pPr marL="448056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OMBUD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1847787"/>
            <a:ext cx="9030392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520" y="1921828"/>
            <a:ext cx="8759480" cy="383370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Smooth handover of Ombudsperson</a:t>
            </a:r>
          </a:p>
          <a:p>
            <a:r>
              <a:rPr lang="en-US" sz="2400" dirty="0" smtClean="0"/>
              <a:t>Most cases resolved optimally – if not always to full satisfaction of parties concerned</a:t>
            </a:r>
          </a:p>
          <a:p>
            <a:r>
              <a:rPr lang="en-US" sz="2400" dirty="0" smtClean="0"/>
              <a:t>Appreciation of safe place to talk openly</a:t>
            </a:r>
          </a:p>
          <a:p>
            <a:r>
              <a:rPr lang="en-US" sz="2400" dirty="0" smtClean="0"/>
              <a:t>Discussions &amp; situational coaching found useful</a:t>
            </a:r>
          </a:p>
          <a:p>
            <a:r>
              <a:rPr lang="en-US" sz="2400" dirty="0" smtClean="0"/>
              <a:t>But…</a:t>
            </a:r>
          </a:p>
          <a:p>
            <a:r>
              <a:rPr lang="en-US" sz="2400" dirty="0" smtClean="0"/>
              <a:t>Mediation still used rarely – fear of disclosure or retaliation</a:t>
            </a:r>
          </a:p>
          <a:p>
            <a:pPr marL="36576" indent="0">
              <a:buNone/>
            </a:pPr>
            <a:endParaRPr lang="en-US" sz="2400" dirty="0" smtClean="0"/>
          </a:p>
          <a:p>
            <a:pPr marL="36576" indent="0">
              <a:buNone/>
            </a:pPr>
            <a:r>
              <a:rPr lang="en-US" sz="2400" dirty="0" smtClean="0"/>
              <a:t>  </a:t>
            </a:r>
          </a:p>
          <a:p>
            <a:r>
              <a:rPr lang="en-US" sz="2400" dirty="0" smtClean="0"/>
              <a:t>Individual willingness to address inter-personal issues </a:t>
            </a:r>
          </a:p>
          <a:p>
            <a:r>
              <a:rPr lang="en-US" sz="2400" dirty="0" smtClean="0"/>
              <a:t>Further work &amp; time needed to create conflict resolution culture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48056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OMBUD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6432" y="1847786"/>
            <a:ext cx="8893009" cy="4057785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008327" y="4275873"/>
            <a:ext cx="484632" cy="5475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6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b="1" dirty="0"/>
              <a:t>"Ombudsman offices exist for many reasons.</a:t>
            </a:r>
            <a:r>
              <a:rPr lang="en-US" sz="2000" b="1" dirty="0" smtClean="0"/>
              <a:t> </a:t>
            </a:r>
          </a:p>
          <a:p>
            <a:pPr marL="36576" indent="0">
              <a:buNone/>
            </a:pPr>
            <a:r>
              <a:rPr lang="en-US" sz="2000" b="1" dirty="0" smtClean="0"/>
              <a:t>Sometimes </a:t>
            </a:r>
            <a:r>
              <a:rPr lang="en-US" sz="2000" b="1" dirty="0"/>
              <a:t>managers and employees do not know exactly </a:t>
            </a:r>
            <a:r>
              <a:rPr lang="en-US" sz="2000" b="1" dirty="0" smtClean="0"/>
              <a:t>why they </a:t>
            </a:r>
            <a:r>
              <a:rPr lang="en-US" sz="2000" b="1" dirty="0"/>
              <a:t>feel concerned, but they need a safe place to go, to talk. </a:t>
            </a:r>
            <a:endParaRPr lang="en-US" sz="2000" b="1" dirty="0" smtClean="0"/>
          </a:p>
          <a:p>
            <a:pPr marL="36576" indent="0">
              <a:buNone/>
            </a:pPr>
            <a:endParaRPr lang="en-US" sz="2000" b="1" dirty="0"/>
          </a:p>
          <a:p>
            <a:pPr marL="36576" indent="0">
              <a:buNone/>
            </a:pPr>
            <a:r>
              <a:rPr lang="en-US" sz="2000" b="1" dirty="0" smtClean="0"/>
              <a:t>Sometimes </a:t>
            </a:r>
            <a:r>
              <a:rPr lang="en-US" sz="2000" b="1" dirty="0"/>
              <a:t>a person is concerned on someone else's behalf, and needs to have options in a delicate situation.</a:t>
            </a:r>
            <a:r>
              <a:rPr lang="en-US" sz="2000" b="1" dirty="0" smtClean="0"/>
              <a:t> </a:t>
            </a:r>
          </a:p>
          <a:p>
            <a:pPr marL="36576" indent="0">
              <a:buNone/>
            </a:pPr>
            <a:r>
              <a:rPr lang="en-US" sz="2000" b="1" dirty="0" smtClean="0"/>
              <a:t>Sometimes </a:t>
            </a:r>
            <a:r>
              <a:rPr lang="en-US" sz="2000" b="1" dirty="0"/>
              <a:t>one sees a really good thing happening at </a:t>
            </a:r>
            <a:r>
              <a:rPr lang="en-US" sz="2000" b="1" dirty="0" smtClean="0"/>
              <a:t>work and </a:t>
            </a:r>
            <a:r>
              <a:rPr lang="en-US" sz="2000" b="1" dirty="0"/>
              <a:t>would like to know how to commend it."</a:t>
            </a:r>
            <a:r>
              <a:rPr lang="en-US" sz="2000" dirty="0" smtClean="0"/>
              <a:t> </a:t>
            </a:r>
          </a:p>
          <a:p>
            <a:pPr marL="448056" lvl="1" indent="0">
              <a:buNone/>
            </a:pPr>
            <a:r>
              <a:rPr lang="en-US" sz="1400" i="1" dirty="0" smtClean="0"/>
              <a:t>			Mary </a:t>
            </a:r>
            <a:r>
              <a:rPr lang="en-US" sz="1400" i="1" dirty="0"/>
              <a:t>P. Rowe, ombudsperson, MIT, USA, pioneer in the field.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1477" y="233492"/>
            <a:ext cx="8005005" cy="940443"/>
          </a:xfrm>
        </p:spPr>
        <p:txBody>
          <a:bodyPr>
            <a:normAutofit fontScale="90000"/>
          </a:bodyPr>
          <a:lstStyle/>
          <a:p>
            <a:r>
              <a:rPr lang="en-US" dirty="0"/>
              <a:t>OMBUD </a:t>
            </a:r>
            <a:r>
              <a:rPr lang="en-US" dirty="0" smtClean="0"/>
              <a:t>Conclusion: Best </a:t>
            </a:r>
            <a:r>
              <a:rPr lang="en-US" dirty="0"/>
              <a:t>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1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0"/>
            <a:ext cx="9144000" cy="1079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CERN </a:t>
            </a:r>
            <a:r>
              <a:rPr lang="en-US" dirty="0" smtClean="0"/>
              <a:t>OMBUD</a:t>
            </a:r>
            <a:r>
              <a:rPr lang="en-US" dirty="0"/>
              <a:t> </a:t>
            </a:r>
            <a:r>
              <a:rPr lang="en-US" dirty="0" smtClean="0"/>
              <a:t>REPORT         </a:t>
            </a:r>
            <a:br>
              <a:rPr lang="en-US" dirty="0" smtClean="0"/>
            </a:br>
            <a:r>
              <a:rPr lang="fr-CH" sz="3600" dirty="0" smtClean="0"/>
              <a:t>January </a:t>
            </a:r>
            <a:r>
              <a:rPr lang="fr-CH" sz="3600" dirty="0"/>
              <a:t>- December </a:t>
            </a:r>
            <a:r>
              <a:rPr lang="fr-CH" sz="3600" dirty="0" smtClean="0"/>
              <a:t>2014</a:t>
            </a:r>
            <a:r>
              <a:rPr lang="en-US" sz="3600" i="1" dirty="0" smtClean="0"/>
              <a:t>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799" y="3283856"/>
            <a:ext cx="8307007" cy="1829877"/>
          </a:xfrm>
        </p:spPr>
        <p:txBody>
          <a:bodyPr>
            <a:normAutofit/>
          </a:bodyPr>
          <a:lstStyle/>
          <a:p>
            <a:r>
              <a:rPr lang="fr-CH" dirty="0"/>
              <a:t>Sudeshna Datta-</a:t>
            </a:r>
            <a:r>
              <a:rPr lang="fr-CH" dirty="0" smtClean="0"/>
              <a:t>Cockerill</a:t>
            </a:r>
          </a:p>
          <a:p>
            <a:r>
              <a:rPr lang="fr-CH" dirty="0" smtClean="0"/>
              <a:t> Report to TREF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3B1F-4B9B-4F4C-9FD3-E7681BE9110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Sudeshna Datta Cockerill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19474"/>
            <a:ext cx="9143999" cy="4536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Role &amp; Principles</a:t>
            </a:r>
          </a:p>
          <a:p>
            <a:r>
              <a:rPr lang="en-US" dirty="0" smtClean="0"/>
              <a:t>Profiles of Visitors to </a:t>
            </a:r>
            <a:r>
              <a:rPr lang="en-US" dirty="0" err="1" smtClean="0"/>
              <a:t>Ombud’s</a:t>
            </a:r>
            <a:r>
              <a:rPr lang="en-US" dirty="0" smtClean="0"/>
              <a:t> Office</a:t>
            </a:r>
            <a:endParaRPr lang="en-US" dirty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Statistics </a:t>
            </a:r>
          </a:p>
          <a:p>
            <a:pPr lvl="1"/>
            <a:r>
              <a:rPr lang="en-US" dirty="0" smtClean="0"/>
              <a:t>Categories of Issues</a:t>
            </a:r>
          </a:p>
          <a:p>
            <a:r>
              <a:rPr lang="en-US" dirty="0" smtClean="0"/>
              <a:t>Outcomes</a:t>
            </a:r>
          </a:p>
          <a:p>
            <a:r>
              <a:rPr lang="en-US" dirty="0" smtClean="0"/>
              <a:t>Other Activities</a:t>
            </a:r>
          </a:p>
          <a:p>
            <a:pPr lvl="1"/>
            <a:r>
              <a:rPr lang="en-US" dirty="0" smtClean="0"/>
              <a:t>Shared practice</a:t>
            </a:r>
          </a:p>
          <a:p>
            <a:pPr lvl="1"/>
            <a:r>
              <a:rPr lang="en-US" dirty="0" smtClean="0"/>
              <a:t>Promoting a respectful workplace</a:t>
            </a:r>
          </a:p>
          <a:p>
            <a:r>
              <a:rPr lang="en-US" dirty="0" smtClean="0"/>
              <a:t>Observations </a:t>
            </a:r>
          </a:p>
          <a:p>
            <a:endParaRPr lang="en-US" dirty="0"/>
          </a:p>
          <a:p>
            <a:endParaRPr lang="en-US" dirty="0" smtClean="0"/>
          </a:p>
          <a:p>
            <a:pPr marL="448056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2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Provide confidential assistance  in the informal resolution of interpersonal issues in the interest of the good functioning of CERN &amp; the wellbeing of all its </a:t>
            </a:r>
            <a:r>
              <a:rPr lang="en-US" dirty="0" smtClean="0"/>
              <a:t>contributors</a:t>
            </a:r>
            <a:endParaRPr lang="en-US" dirty="0"/>
          </a:p>
          <a:p>
            <a:pPr lvl="1"/>
            <a:r>
              <a:rPr lang="en-US" dirty="0"/>
              <a:t>Promote a respectful workplace environment through actions aimed at raising awareness &amp; providing guidance on the day to day application of the CERN Code of </a:t>
            </a:r>
            <a:r>
              <a:rPr lang="en-US" dirty="0" smtClean="0"/>
              <a:t>Conduct</a:t>
            </a:r>
          </a:p>
          <a:p>
            <a:pPr lvl="1"/>
            <a:r>
              <a:rPr lang="en-US" dirty="0" smtClean="0"/>
              <a:t>Contribute to Organizational culture change by raising systemic issues with management, as applicable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OMBUD </a:t>
            </a: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6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933"/>
            <a:ext cx="8226854" cy="2742239"/>
          </a:xfrm>
        </p:spPr>
        <p:txBody>
          <a:bodyPr/>
          <a:lstStyle/>
          <a:p>
            <a:pPr marL="36576" indent="0" algn="ctr">
              <a:buNone/>
            </a:pPr>
            <a:r>
              <a:rPr lang="en-US" dirty="0"/>
              <a:t>Confidentiality</a:t>
            </a:r>
          </a:p>
          <a:p>
            <a:pPr marL="36576" indent="0" algn="ctr">
              <a:buNone/>
            </a:pPr>
            <a:r>
              <a:rPr lang="en-US" dirty="0"/>
              <a:t>Neutrality / Impartiality</a:t>
            </a:r>
          </a:p>
          <a:p>
            <a:pPr marL="36576" indent="0" algn="ctr">
              <a:buNone/>
            </a:pPr>
            <a:r>
              <a:rPr lang="en-US" dirty="0"/>
              <a:t>Informality</a:t>
            </a:r>
          </a:p>
          <a:p>
            <a:pPr marL="36576" indent="0" algn="ctr">
              <a:buNone/>
            </a:pPr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OMBUD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6687" y="1847787"/>
            <a:ext cx="8722410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217" y="1936525"/>
            <a:ext cx="8774045" cy="3571252"/>
          </a:xfrm>
        </p:spPr>
        <p:txBody>
          <a:bodyPr>
            <a:normAutofit fontScale="85000" lnSpcReduction="20000"/>
          </a:bodyPr>
          <a:lstStyle/>
          <a:p>
            <a:pPr marL="36576" indent="0" algn="ctr">
              <a:buNone/>
            </a:pPr>
            <a:endParaRPr lang="en-US" dirty="0" smtClean="0"/>
          </a:p>
          <a:p>
            <a:pPr marL="36576" indent="0" algn="ctr">
              <a:buNone/>
            </a:pPr>
            <a:r>
              <a:rPr lang="en-US" dirty="0" smtClean="0"/>
              <a:t>January to December 2014</a:t>
            </a:r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91 visitors to </a:t>
            </a:r>
            <a:r>
              <a:rPr lang="en-US" dirty="0" err="1" smtClean="0"/>
              <a:t>Ombud’s</a:t>
            </a:r>
            <a:r>
              <a:rPr lang="en-US" dirty="0" smtClean="0"/>
              <a:t> Office</a:t>
            </a:r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181 issues identified = 1.9 issues / case</a:t>
            </a:r>
          </a:p>
          <a:p>
            <a:pPr marL="36576" indent="0" algn="ctr">
              <a:buNone/>
            </a:pPr>
            <a:r>
              <a:rPr lang="en-US" dirty="0" smtClean="0"/>
              <a:t>1                 5 times / case     (+ exceptionally)</a:t>
            </a:r>
          </a:p>
          <a:p>
            <a:pPr marL="550926" indent="-514350" algn="ctr">
              <a:buAutoNum type="arabicPlain"/>
            </a:pPr>
            <a:endParaRPr lang="en-US" dirty="0"/>
          </a:p>
          <a:p>
            <a:pPr marL="36576" indent="0" algn="ctr">
              <a:buNone/>
            </a:pPr>
            <a:endParaRPr lang="en-US" dirty="0" smtClean="0"/>
          </a:p>
          <a:p>
            <a:pPr marL="36576" indent="0" algn="ctr">
              <a:buNone/>
            </a:pPr>
            <a:r>
              <a:rPr lang="en-US" sz="2400" dirty="0" smtClean="0"/>
              <a:t>Discussion – Advice - Coaching – Mediation - Intervention - Referral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OMBUD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6687" y="1847787"/>
            <a:ext cx="8722410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1962036" y="3875900"/>
            <a:ext cx="779550" cy="25149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692457" y="4252572"/>
            <a:ext cx="7732025" cy="23202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7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OMBUD Statistics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8746"/>
              </p:ext>
            </p:extLst>
          </p:nvPr>
        </p:nvGraphicFramePr>
        <p:xfrm>
          <a:off x="8076059" y="2687130"/>
          <a:ext cx="406400" cy="2710873"/>
        </p:xfrm>
        <a:graphic>
          <a:graphicData uri="http://schemas.openxmlformats.org/drawingml/2006/table">
            <a:tbl>
              <a:tblPr/>
              <a:tblGrid>
                <a:gridCol w="406400"/>
              </a:tblGrid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0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14197" y="1738387"/>
            <a:ext cx="8472791" cy="4019251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338922"/>
              </p:ext>
            </p:extLst>
          </p:nvPr>
        </p:nvGraphicFramePr>
        <p:xfrm>
          <a:off x="518868" y="1797794"/>
          <a:ext cx="6689900" cy="397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4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208839" y="1174254"/>
            <a:ext cx="3988656" cy="232175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OMBUD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9FEE-2610-994C-9BBA-862E00BC86F4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208839" y="3618214"/>
            <a:ext cx="3988656" cy="232175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412551"/>
              </p:ext>
            </p:extLst>
          </p:nvPr>
        </p:nvGraphicFramePr>
        <p:xfrm>
          <a:off x="4352855" y="3606934"/>
          <a:ext cx="3779873" cy="2267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514197" y="1738387"/>
            <a:ext cx="3372875" cy="4019251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346648"/>
              </p:ext>
            </p:extLst>
          </p:nvPr>
        </p:nvGraphicFramePr>
        <p:xfrm>
          <a:off x="4219374" y="1179721"/>
          <a:ext cx="3969542" cy="233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05039"/>
              </p:ext>
            </p:extLst>
          </p:nvPr>
        </p:nvGraphicFramePr>
        <p:xfrm>
          <a:off x="2459567" y="4539087"/>
          <a:ext cx="210511" cy="1148442"/>
        </p:xfrm>
        <a:graphic>
          <a:graphicData uri="http://schemas.openxmlformats.org/drawingml/2006/table">
            <a:tbl>
              <a:tblPr/>
              <a:tblGrid>
                <a:gridCol w="210511"/>
              </a:tblGrid>
              <a:tr h="3828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8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8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57015"/>
              </p:ext>
            </p:extLst>
          </p:nvPr>
        </p:nvGraphicFramePr>
        <p:xfrm>
          <a:off x="7643090" y="2738935"/>
          <a:ext cx="331732" cy="744045"/>
        </p:xfrm>
        <a:graphic>
          <a:graphicData uri="http://schemas.openxmlformats.org/drawingml/2006/table">
            <a:tbl>
              <a:tblPr/>
              <a:tblGrid>
                <a:gridCol w="331732"/>
              </a:tblGrid>
              <a:tr h="2480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34" marR="10634" marT="10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0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34" marR="10634" marT="10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0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34" marR="10634" marT="10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522065"/>
              </p:ext>
            </p:extLst>
          </p:nvPr>
        </p:nvGraphicFramePr>
        <p:xfrm>
          <a:off x="4198800" y="3629800"/>
          <a:ext cx="3952370" cy="2421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886543"/>
              </p:ext>
            </p:extLst>
          </p:nvPr>
        </p:nvGraphicFramePr>
        <p:xfrm>
          <a:off x="572408" y="2236284"/>
          <a:ext cx="3604384" cy="303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38102"/>
              </p:ext>
            </p:extLst>
          </p:nvPr>
        </p:nvGraphicFramePr>
        <p:xfrm>
          <a:off x="4221510" y="1404246"/>
          <a:ext cx="3658049" cy="202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893647"/>
              </p:ext>
            </p:extLst>
          </p:nvPr>
        </p:nvGraphicFramePr>
        <p:xfrm>
          <a:off x="4346726" y="3711861"/>
          <a:ext cx="3827981" cy="217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Graphic spid="19" grpId="0">
        <p:bldAsOne/>
      </p:bldGraphic>
      <p:bldGraphic spid="22" grpId="0">
        <p:bldAsOne/>
      </p:bldGraphic>
      <p:bldGraphic spid="2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6521" y="274320"/>
            <a:ext cx="781132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OMBUD Categories of </a:t>
            </a:r>
            <a:r>
              <a:rPr lang="en-US" dirty="0"/>
              <a:t>Issues</a:t>
            </a:r>
            <a:br>
              <a:rPr lang="en-US" dirty="0"/>
            </a:br>
            <a:r>
              <a:rPr lang="en-US" sz="2200" dirty="0"/>
              <a:t>[Classification according to International Ombudsman Association]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5FB-7479-9E46-8FDC-3E54F7AF9E0D}" type="datetime3">
              <a:rPr lang="en-US" smtClean="0"/>
              <a:t>20 May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1F1-0FF2-5845-8102-D93C9878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6687" y="1847787"/>
            <a:ext cx="8722410" cy="3704042"/>
          </a:xfrm>
          <a:prstGeom prst="roundRect">
            <a:avLst/>
          </a:prstGeom>
          <a:noFill/>
          <a:ln>
            <a:solidFill>
              <a:srgbClr val="0C37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0869" y="2284026"/>
            <a:ext cx="303299" cy="2852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22752"/>
              </p:ext>
            </p:extLst>
          </p:nvPr>
        </p:nvGraphicFramePr>
        <p:xfrm>
          <a:off x="491914" y="1967734"/>
          <a:ext cx="8809722" cy="3577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223226" y="2280783"/>
            <a:ext cx="214653" cy="29068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35269" y="6356350"/>
            <a:ext cx="4135394" cy="315509"/>
          </a:xfrm>
        </p:spPr>
        <p:txBody>
          <a:bodyPr/>
          <a:lstStyle/>
          <a:p>
            <a:r>
              <a:rPr lang="en-US" dirty="0" smtClean="0"/>
              <a:t>CERN </a:t>
            </a:r>
            <a:r>
              <a:rPr lang="en-US" dirty="0" err="1" smtClean="0"/>
              <a:t>Ombud</a:t>
            </a:r>
            <a:r>
              <a:rPr lang="en-US" dirty="0" smtClean="0"/>
              <a:t> Report to TREF / Sudeshna Datta Cockerill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9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CER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PrésentationCERN1</Template>
  <TotalTime>3690</TotalTime>
  <Words>935</Words>
  <Application>Microsoft Macintosh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PrésentationCERN1</vt:lpstr>
      <vt:lpstr>PowerPoint Presentation</vt:lpstr>
      <vt:lpstr>CERN OMBUD REPORT          January - December 2014 </vt:lpstr>
      <vt:lpstr>Agenda</vt:lpstr>
      <vt:lpstr>OMBUD Role</vt:lpstr>
      <vt:lpstr>OMBUD Principles</vt:lpstr>
      <vt:lpstr>OMBUD Statistics</vt:lpstr>
      <vt:lpstr>OMBUD Statistics</vt:lpstr>
      <vt:lpstr>OMBUD Statistics</vt:lpstr>
      <vt:lpstr>OMBUD Categories of Issues [Classification according to International Ombudsman Association]</vt:lpstr>
      <vt:lpstr>OMBUD Categories of Issues: summary [Classification according to International Ombudsman Association]</vt:lpstr>
      <vt:lpstr>OMBUD Outcomes</vt:lpstr>
      <vt:lpstr>OMBUD Other Activities</vt:lpstr>
      <vt:lpstr>OMBUD Other Activities: shared practice</vt:lpstr>
      <vt:lpstr>OMBUD Other Activities: shared practice</vt:lpstr>
      <vt:lpstr>PowerPoint Presentation</vt:lpstr>
      <vt:lpstr>OMBUD Observations</vt:lpstr>
      <vt:lpstr>OMBUD Conclusion</vt:lpstr>
      <vt:lpstr>OMBUD Conclusion: Best Practice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cbarkerp</dc:creator>
  <cp:lastModifiedBy>Sudeshna Datta Cockerill</cp:lastModifiedBy>
  <cp:revision>230</cp:revision>
  <cp:lastPrinted>2014-07-03T09:31:25Z</cp:lastPrinted>
  <dcterms:created xsi:type="dcterms:W3CDTF">2012-12-03T16:05:51Z</dcterms:created>
  <dcterms:modified xsi:type="dcterms:W3CDTF">2015-05-20T07:18:46Z</dcterms:modified>
</cp:coreProperties>
</file>