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handoutMasterIdLst>
    <p:handoutMasterId r:id="rId24"/>
  </p:handoutMasterIdLst>
  <p:sldIdLst>
    <p:sldId id="256" r:id="rId2"/>
    <p:sldId id="272" r:id="rId3"/>
    <p:sldId id="257" r:id="rId4"/>
    <p:sldId id="260" r:id="rId5"/>
    <p:sldId id="258" r:id="rId6"/>
    <p:sldId id="259" r:id="rId7"/>
    <p:sldId id="261" r:id="rId8"/>
    <p:sldId id="262" r:id="rId9"/>
    <p:sldId id="263" r:id="rId10"/>
    <p:sldId id="264" r:id="rId11"/>
    <p:sldId id="265" r:id="rId12"/>
    <p:sldId id="276" r:id="rId13"/>
    <p:sldId id="266" r:id="rId14"/>
    <p:sldId id="274" r:id="rId15"/>
    <p:sldId id="267" r:id="rId16"/>
    <p:sldId id="268" r:id="rId17"/>
    <p:sldId id="269" r:id="rId18"/>
    <p:sldId id="277" r:id="rId19"/>
    <p:sldId id="278" r:id="rId20"/>
    <p:sldId id="279" r:id="rId21"/>
    <p:sldId id="27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gerson" initials="r"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50" d="100"/>
          <a:sy n="150" d="100"/>
        </p:scale>
        <p:origin x="-80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ern.ch\dfs\Users\v\vuillemi\Documents\private\VV%20disk\2nd%20annual%20report%202011-2012\file-graphs-2011-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Contract type</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0"/>
            <c:showSerName val="0"/>
            <c:showPercent val="1"/>
            <c:showBubbleSize val="0"/>
            <c:showLeaderLines val="1"/>
          </c:dLbls>
          <c:cat>
            <c:strRef>
              <c:f>'Contract type'!$A$1:$A$7</c:f>
              <c:strCache>
                <c:ptCount val="7"/>
                <c:pt idx="0">
                  <c:v>Staff IC</c:v>
                </c:pt>
                <c:pt idx="1">
                  <c:v>User</c:v>
                </c:pt>
                <c:pt idx="2">
                  <c:v>Staff LD</c:v>
                </c:pt>
                <c:pt idx="3">
                  <c:v>Fellow</c:v>
                </c:pt>
                <c:pt idx="4">
                  <c:v>PDAS</c:v>
                </c:pt>
                <c:pt idx="5">
                  <c:v>Ext contract</c:v>
                </c:pt>
                <c:pt idx="6">
                  <c:v>Student</c:v>
                </c:pt>
              </c:strCache>
            </c:strRef>
          </c:cat>
          <c:val>
            <c:numRef>
              <c:f>'Contract type'!$B$1:$B$7</c:f>
              <c:numCache>
                <c:formatCode>General</c:formatCode>
                <c:ptCount val="7"/>
                <c:pt idx="0">
                  <c:v>58.0</c:v>
                </c:pt>
                <c:pt idx="1">
                  <c:v>13.0</c:v>
                </c:pt>
                <c:pt idx="2">
                  <c:v>22.0</c:v>
                </c:pt>
                <c:pt idx="3">
                  <c:v>6.0</c:v>
                </c:pt>
                <c:pt idx="4">
                  <c:v>1.0</c:v>
                </c:pt>
                <c:pt idx="5">
                  <c:v>3.0</c:v>
                </c:pt>
                <c:pt idx="6">
                  <c:v>1.0</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764737999410038"/>
          <c:y val="0.182932799556258"/>
          <c:w val="0.21864150052492"/>
          <c:h val="0.737434734900098"/>
        </c:manualLayout>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Values, ethics and standards [23]</a:t>
            </a:r>
          </a:p>
        </c:rich>
      </c:tx>
      <c:layout/>
      <c:overlay val="0"/>
    </c:title>
    <c:autoTitleDeleted val="0"/>
    <c:plotArea>
      <c:layout/>
      <c:barChart>
        <c:barDir val="col"/>
        <c:grouping val="clustered"/>
        <c:varyColors val="0"/>
        <c:ser>
          <c:idx val="0"/>
          <c:order val="0"/>
          <c:tx>
            <c:strRef>
              <c:f>'Issues 80'!$A$1</c:f>
              <c:strCache>
                <c:ptCount val="1"/>
                <c:pt idx="0">
                  <c:v>Standards of conduct, CoC related</c:v>
                </c:pt>
              </c:strCache>
            </c:strRef>
          </c:tx>
          <c:invertIfNegative val="0"/>
          <c:val>
            <c:numRef>
              <c:f>'Issues 80'!$B$1</c:f>
              <c:numCache>
                <c:formatCode>0.00%</c:formatCode>
                <c:ptCount val="1"/>
                <c:pt idx="0">
                  <c:v>0.913</c:v>
                </c:pt>
              </c:numCache>
            </c:numRef>
          </c:val>
        </c:ser>
        <c:ser>
          <c:idx val="1"/>
          <c:order val="1"/>
          <c:tx>
            <c:strRef>
              <c:f>'Issues 80'!$A$2</c:f>
              <c:strCache>
                <c:ptCount val="1"/>
                <c:pt idx="0">
                  <c:v>Values and culture</c:v>
                </c:pt>
              </c:strCache>
            </c:strRef>
          </c:tx>
          <c:invertIfNegative val="0"/>
          <c:val>
            <c:numRef>
              <c:f>'Issues 80'!$B$2</c:f>
              <c:numCache>
                <c:formatCode>0.00%</c:formatCode>
                <c:ptCount val="1"/>
                <c:pt idx="0">
                  <c:v>0.087</c:v>
                </c:pt>
              </c:numCache>
            </c:numRef>
          </c:val>
        </c:ser>
        <c:dLbls>
          <c:showLegendKey val="0"/>
          <c:showVal val="0"/>
          <c:showCatName val="0"/>
          <c:showSerName val="0"/>
          <c:showPercent val="0"/>
          <c:showBubbleSize val="0"/>
        </c:dLbls>
        <c:gapWidth val="150"/>
        <c:axId val="445451400"/>
        <c:axId val="445454376"/>
      </c:barChart>
      <c:catAx>
        <c:axId val="445451400"/>
        <c:scaling>
          <c:orientation val="minMax"/>
        </c:scaling>
        <c:delete val="1"/>
        <c:axPos val="b"/>
        <c:majorTickMark val="none"/>
        <c:minorTickMark val="none"/>
        <c:tickLblPos val="none"/>
        <c:crossAx val="445454376"/>
        <c:crosses val="autoZero"/>
        <c:auto val="1"/>
        <c:lblAlgn val="ctr"/>
        <c:lblOffset val="100"/>
        <c:noMultiLvlLbl val="0"/>
      </c:catAx>
      <c:valAx>
        <c:axId val="445454376"/>
        <c:scaling>
          <c:orientation val="minMax"/>
        </c:scaling>
        <c:delete val="0"/>
        <c:axPos val="l"/>
        <c:majorGridlines/>
        <c:numFmt formatCode="0.00%" sourceLinked="1"/>
        <c:majorTickMark val="out"/>
        <c:minorTickMark val="none"/>
        <c:tickLblPos val="nextTo"/>
        <c:crossAx val="44545140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Safety, health and physical environment</a:t>
            </a:r>
            <a:r>
              <a:rPr lang="en-US" baseline="0" dirty="0"/>
              <a:t> [ 27]</a:t>
            </a:r>
            <a:endParaRPr lang="en-US" dirty="0"/>
          </a:p>
        </c:rich>
      </c:tx>
      <c:layout/>
      <c:overlay val="0"/>
    </c:title>
    <c:autoTitleDeleted val="0"/>
    <c:plotArea>
      <c:layout/>
      <c:barChart>
        <c:barDir val="col"/>
        <c:grouping val="clustered"/>
        <c:varyColors val="0"/>
        <c:ser>
          <c:idx val="0"/>
          <c:order val="0"/>
          <c:tx>
            <c:strRef>
              <c:f>'Issues 90'!$A$1</c:f>
              <c:strCache>
                <c:ptCount val="1"/>
                <c:pt idx="0">
                  <c:v>Psychological and sexual harassment</c:v>
                </c:pt>
              </c:strCache>
            </c:strRef>
          </c:tx>
          <c:invertIfNegative val="0"/>
          <c:val>
            <c:numRef>
              <c:f>'Issues 90'!$B$1</c:f>
              <c:numCache>
                <c:formatCode>0.00%</c:formatCode>
                <c:ptCount val="1"/>
                <c:pt idx="0">
                  <c:v>0.2</c:v>
                </c:pt>
              </c:numCache>
            </c:numRef>
          </c:val>
        </c:ser>
        <c:ser>
          <c:idx val="1"/>
          <c:order val="1"/>
          <c:tx>
            <c:strRef>
              <c:f>'Issues 90'!$A$2</c:f>
              <c:strCache>
                <c:ptCount val="1"/>
                <c:pt idx="0">
                  <c:v>Work-related stress</c:v>
                </c:pt>
              </c:strCache>
            </c:strRef>
          </c:tx>
          <c:invertIfNegative val="0"/>
          <c:val>
            <c:numRef>
              <c:f>'Issues 90'!$B$2</c:f>
              <c:numCache>
                <c:formatCode>0.00%</c:formatCode>
                <c:ptCount val="1"/>
                <c:pt idx="0">
                  <c:v>0.767</c:v>
                </c:pt>
              </c:numCache>
            </c:numRef>
          </c:val>
        </c:ser>
        <c:ser>
          <c:idx val="2"/>
          <c:order val="2"/>
          <c:tx>
            <c:strRef>
              <c:f>'Issues 90'!$A$3</c:f>
              <c:strCache>
                <c:ptCount val="1"/>
                <c:pt idx="0">
                  <c:v>Safety</c:v>
                </c:pt>
              </c:strCache>
            </c:strRef>
          </c:tx>
          <c:invertIfNegative val="0"/>
          <c:val>
            <c:numRef>
              <c:f>'Issues 90'!$B$3</c:f>
              <c:numCache>
                <c:formatCode>0.00%</c:formatCode>
                <c:ptCount val="1"/>
                <c:pt idx="0">
                  <c:v>0.033</c:v>
                </c:pt>
              </c:numCache>
            </c:numRef>
          </c:val>
        </c:ser>
        <c:dLbls>
          <c:showLegendKey val="0"/>
          <c:showVal val="0"/>
          <c:showCatName val="0"/>
          <c:showSerName val="0"/>
          <c:showPercent val="0"/>
          <c:showBubbleSize val="0"/>
        </c:dLbls>
        <c:gapWidth val="150"/>
        <c:axId val="445485064"/>
        <c:axId val="445488040"/>
      </c:barChart>
      <c:catAx>
        <c:axId val="445485064"/>
        <c:scaling>
          <c:orientation val="minMax"/>
        </c:scaling>
        <c:delete val="1"/>
        <c:axPos val="b"/>
        <c:majorTickMark val="none"/>
        <c:minorTickMark val="none"/>
        <c:tickLblPos val="none"/>
        <c:crossAx val="445488040"/>
        <c:crosses val="autoZero"/>
        <c:auto val="1"/>
        <c:lblAlgn val="ctr"/>
        <c:lblOffset val="100"/>
        <c:noMultiLvlLbl val="0"/>
      </c:catAx>
      <c:valAx>
        <c:axId val="445488040"/>
        <c:scaling>
          <c:orientation val="minMax"/>
        </c:scaling>
        <c:delete val="0"/>
        <c:axPos val="l"/>
        <c:majorGridlines/>
        <c:numFmt formatCode="0.00%" sourceLinked="1"/>
        <c:majorTickMark val="out"/>
        <c:minorTickMark val="none"/>
        <c:tickLblPos val="nextTo"/>
        <c:crossAx val="4454850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Organization, strategy related [13]</a:t>
            </a:r>
          </a:p>
        </c:rich>
      </c:tx>
      <c:layout/>
      <c:overlay val="0"/>
    </c:title>
    <c:autoTitleDeleted val="0"/>
    <c:plotArea>
      <c:layout/>
      <c:barChart>
        <c:barDir val="col"/>
        <c:grouping val="clustered"/>
        <c:varyColors val="0"/>
        <c:ser>
          <c:idx val="0"/>
          <c:order val="0"/>
          <c:tx>
            <c:strRef>
              <c:f>'Issues 60'!$A$1</c:f>
              <c:strCache>
                <c:ptCount val="1"/>
                <c:pt idx="0">
                  <c:v>Lack of resources</c:v>
                </c:pt>
              </c:strCache>
            </c:strRef>
          </c:tx>
          <c:invertIfNegative val="0"/>
          <c:val>
            <c:numRef>
              <c:f>'Issues 60'!$B$1</c:f>
              <c:numCache>
                <c:formatCode>0.00%</c:formatCode>
                <c:ptCount val="1"/>
                <c:pt idx="0">
                  <c:v>0.385</c:v>
                </c:pt>
              </c:numCache>
            </c:numRef>
          </c:val>
        </c:ser>
        <c:ser>
          <c:idx val="1"/>
          <c:order val="1"/>
          <c:tx>
            <c:strRef>
              <c:f>'Issues 60'!$A$2</c:f>
              <c:strCache>
                <c:ptCount val="1"/>
                <c:pt idx="0">
                  <c:v>Leadership, use of positional power</c:v>
                </c:pt>
              </c:strCache>
            </c:strRef>
          </c:tx>
          <c:invertIfNegative val="0"/>
          <c:val>
            <c:numRef>
              <c:f>'Issues 60'!$B$2</c:f>
              <c:numCache>
                <c:formatCode>0.00%</c:formatCode>
                <c:ptCount val="1"/>
                <c:pt idx="0">
                  <c:v>0.154</c:v>
                </c:pt>
              </c:numCache>
            </c:numRef>
          </c:val>
        </c:ser>
        <c:ser>
          <c:idx val="2"/>
          <c:order val="2"/>
          <c:tx>
            <c:strRef>
              <c:f>'Issues 60'!$A$3</c:f>
              <c:strCache>
                <c:ptCount val="1"/>
                <c:pt idx="0">
                  <c:v>Organizational climate</c:v>
                </c:pt>
              </c:strCache>
            </c:strRef>
          </c:tx>
          <c:invertIfNegative val="0"/>
          <c:val>
            <c:numRef>
              <c:f>'Issues 60'!$B$3</c:f>
              <c:numCache>
                <c:formatCode>0.00%</c:formatCode>
                <c:ptCount val="1"/>
                <c:pt idx="0">
                  <c:v>0.462</c:v>
                </c:pt>
              </c:numCache>
            </c:numRef>
          </c:val>
        </c:ser>
        <c:dLbls>
          <c:showLegendKey val="0"/>
          <c:showVal val="0"/>
          <c:showCatName val="0"/>
          <c:showSerName val="0"/>
          <c:showPercent val="0"/>
          <c:showBubbleSize val="0"/>
        </c:dLbls>
        <c:gapWidth val="150"/>
        <c:axId val="445517080"/>
        <c:axId val="445520056"/>
      </c:barChart>
      <c:catAx>
        <c:axId val="445517080"/>
        <c:scaling>
          <c:orientation val="minMax"/>
        </c:scaling>
        <c:delete val="1"/>
        <c:axPos val="b"/>
        <c:majorTickMark val="none"/>
        <c:minorTickMark val="none"/>
        <c:tickLblPos val="none"/>
        <c:crossAx val="445520056"/>
        <c:crosses val="autoZero"/>
        <c:auto val="1"/>
        <c:lblAlgn val="ctr"/>
        <c:lblOffset val="100"/>
        <c:noMultiLvlLbl val="0"/>
      </c:catAx>
      <c:valAx>
        <c:axId val="445520056"/>
        <c:scaling>
          <c:orientation val="minMax"/>
        </c:scaling>
        <c:delete val="0"/>
        <c:axPos val="l"/>
        <c:majorGridlines/>
        <c:numFmt formatCode="0.00%" sourceLinked="1"/>
        <c:majorTickMark val="out"/>
        <c:minorTickMark val="none"/>
        <c:tickLblPos val="nextTo"/>
        <c:crossAx val="44551708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Services and administrative issues [8]</a:t>
            </a:r>
          </a:p>
        </c:rich>
      </c:tx>
      <c:layout>
        <c:manualLayout>
          <c:xMode val="edge"/>
          <c:yMode val="edge"/>
          <c:x val="0.171173998108171"/>
          <c:y val="0.0260586319218241"/>
        </c:manualLayout>
      </c:layout>
      <c:overlay val="0"/>
    </c:title>
    <c:autoTitleDeleted val="0"/>
    <c:plotArea>
      <c:layout/>
      <c:barChart>
        <c:barDir val="col"/>
        <c:grouping val="clustered"/>
        <c:varyColors val="0"/>
        <c:ser>
          <c:idx val="0"/>
          <c:order val="0"/>
          <c:tx>
            <c:strRef>
              <c:f>'Issues 70'!$A$1</c:f>
              <c:strCache>
                <c:ptCount val="1"/>
                <c:pt idx="0">
                  <c:v>Administrative decisions</c:v>
                </c:pt>
              </c:strCache>
            </c:strRef>
          </c:tx>
          <c:invertIfNegative val="0"/>
          <c:val>
            <c:numRef>
              <c:f>'Issues 70'!$B$1</c:f>
              <c:numCache>
                <c:formatCode>0.00%</c:formatCode>
                <c:ptCount val="1"/>
                <c:pt idx="0">
                  <c:v>0.625</c:v>
                </c:pt>
              </c:numCache>
            </c:numRef>
          </c:val>
        </c:ser>
        <c:ser>
          <c:idx val="1"/>
          <c:order val="1"/>
          <c:tx>
            <c:strRef>
              <c:f>'Issues 70'!$A$2</c:f>
              <c:strCache>
                <c:ptCount val="1"/>
                <c:pt idx="0">
                  <c:v>Responsiveness of services</c:v>
                </c:pt>
              </c:strCache>
            </c:strRef>
          </c:tx>
          <c:invertIfNegative val="0"/>
          <c:val>
            <c:numRef>
              <c:f>'Issues 70'!$B$2</c:f>
              <c:numCache>
                <c:formatCode>0.00%</c:formatCode>
                <c:ptCount val="1"/>
                <c:pt idx="0">
                  <c:v>0.375</c:v>
                </c:pt>
              </c:numCache>
            </c:numRef>
          </c:val>
        </c:ser>
        <c:dLbls>
          <c:showLegendKey val="0"/>
          <c:showVal val="0"/>
          <c:showCatName val="0"/>
          <c:showSerName val="0"/>
          <c:showPercent val="0"/>
          <c:showBubbleSize val="0"/>
        </c:dLbls>
        <c:gapWidth val="150"/>
        <c:axId val="445545624"/>
        <c:axId val="445548600"/>
      </c:barChart>
      <c:catAx>
        <c:axId val="445545624"/>
        <c:scaling>
          <c:orientation val="minMax"/>
        </c:scaling>
        <c:delete val="1"/>
        <c:axPos val="b"/>
        <c:majorTickMark val="none"/>
        <c:minorTickMark val="none"/>
        <c:tickLblPos val="none"/>
        <c:crossAx val="445548600"/>
        <c:crosses val="autoZero"/>
        <c:auto val="1"/>
        <c:lblAlgn val="ctr"/>
        <c:lblOffset val="100"/>
        <c:noMultiLvlLbl val="0"/>
      </c:catAx>
      <c:valAx>
        <c:axId val="445548600"/>
        <c:scaling>
          <c:orientation val="minMax"/>
        </c:scaling>
        <c:delete val="0"/>
        <c:axPos val="l"/>
        <c:majorGridlines/>
        <c:numFmt formatCode="0.00%" sourceLinked="1"/>
        <c:majorTickMark val="out"/>
        <c:minorTickMark val="none"/>
        <c:tickLblPos val="nextTo"/>
        <c:crossAx val="44554562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Law, regulations, finance and compliance [10]</a:t>
            </a:r>
          </a:p>
        </c:rich>
      </c:tx>
      <c:layout>
        <c:manualLayout>
          <c:xMode val="edge"/>
          <c:yMode val="edge"/>
          <c:x val="0.188477011494253"/>
          <c:y val="0.0"/>
        </c:manualLayout>
      </c:layout>
      <c:overlay val="0"/>
    </c:title>
    <c:autoTitleDeleted val="0"/>
    <c:plotArea>
      <c:layout/>
      <c:barChart>
        <c:barDir val="col"/>
        <c:grouping val="clustered"/>
        <c:varyColors val="0"/>
        <c:ser>
          <c:idx val="0"/>
          <c:order val="0"/>
          <c:tx>
            <c:strRef>
              <c:f>'Issues 40'!$A$1</c:f>
              <c:strCache>
                <c:ptCount val="1"/>
                <c:pt idx="0">
                  <c:v>Risk to go to a CERN formal procedure</c:v>
                </c:pt>
              </c:strCache>
            </c:strRef>
          </c:tx>
          <c:invertIfNegative val="0"/>
          <c:val>
            <c:numRef>
              <c:f>'Issues 40'!$B$1</c:f>
              <c:numCache>
                <c:formatCode>0.00%</c:formatCode>
                <c:ptCount val="1"/>
                <c:pt idx="0">
                  <c:v>0.538</c:v>
                </c:pt>
              </c:numCache>
            </c:numRef>
          </c:val>
        </c:ser>
        <c:ser>
          <c:idx val="1"/>
          <c:order val="1"/>
          <c:tx>
            <c:strRef>
              <c:f>'Issues 40'!$A$2</c:f>
              <c:strCache>
                <c:ptCount val="1"/>
                <c:pt idx="0">
                  <c:v>Risk to go formal with advocates</c:v>
                </c:pt>
              </c:strCache>
            </c:strRef>
          </c:tx>
          <c:invertIfNegative val="0"/>
          <c:val>
            <c:numRef>
              <c:f>'Issues 40'!$B$2</c:f>
              <c:numCache>
                <c:formatCode>0.00%</c:formatCode>
                <c:ptCount val="1"/>
                <c:pt idx="0">
                  <c:v>0.462</c:v>
                </c:pt>
              </c:numCache>
            </c:numRef>
          </c:val>
        </c:ser>
        <c:dLbls>
          <c:showLegendKey val="0"/>
          <c:showVal val="0"/>
          <c:showCatName val="0"/>
          <c:showSerName val="0"/>
          <c:showPercent val="0"/>
          <c:showBubbleSize val="0"/>
        </c:dLbls>
        <c:gapWidth val="150"/>
        <c:axId val="445575944"/>
        <c:axId val="445578920"/>
      </c:barChart>
      <c:catAx>
        <c:axId val="445575944"/>
        <c:scaling>
          <c:orientation val="minMax"/>
        </c:scaling>
        <c:delete val="1"/>
        <c:axPos val="b"/>
        <c:majorTickMark val="none"/>
        <c:minorTickMark val="none"/>
        <c:tickLblPos val="none"/>
        <c:crossAx val="445578920"/>
        <c:crosses val="autoZero"/>
        <c:auto val="1"/>
        <c:lblAlgn val="ctr"/>
        <c:lblOffset val="100"/>
        <c:noMultiLvlLbl val="0"/>
      </c:catAx>
      <c:valAx>
        <c:axId val="445578920"/>
        <c:scaling>
          <c:orientation val="minMax"/>
        </c:scaling>
        <c:delete val="0"/>
        <c:axPos val="l"/>
        <c:majorGridlines/>
        <c:numFmt formatCode="0.00%" sourceLinked="1"/>
        <c:majorTickMark val="out"/>
        <c:minorTickMark val="none"/>
        <c:tickLblPos val="nextTo"/>
        <c:crossAx val="44557594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Distribution of actions</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0"/>
            <c:showSerName val="0"/>
            <c:showPercent val="1"/>
            <c:showBubbleSize val="0"/>
            <c:showLeaderLines val="1"/>
          </c:dLbls>
          <c:cat>
            <c:strRef>
              <c:f>Action!$A$1:$A$4</c:f>
              <c:strCache>
                <c:ptCount val="4"/>
                <c:pt idx="0">
                  <c:v>Discussion</c:v>
                </c:pt>
                <c:pt idx="1">
                  <c:v>Advice/coaching</c:v>
                </c:pt>
                <c:pt idx="2">
                  <c:v>Action</c:v>
                </c:pt>
                <c:pt idx="3">
                  <c:v>Mediation</c:v>
                </c:pt>
              </c:strCache>
            </c:strRef>
          </c:cat>
          <c:val>
            <c:numRef>
              <c:f>Action!$B$1:$B$4</c:f>
              <c:numCache>
                <c:formatCode>General</c:formatCode>
                <c:ptCount val="4"/>
                <c:pt idx="0">
                  <c:v>32.0</c:v>
                </c:pt>
                <c:pt idx="1">
                  <c:v>30.0</c:v>
                </c:pt>
                <c:pt idx="2">
                  <c:v>34.0</c:v>
                </c:pt>
                <c:pt idx="3">
                  <c:v>8.0</c:v>
                </c:pt>
              </c:numCache>
            </c:numRef>
          </c:val>
        </c:ser>
        <c:dLbls>
          <c:showLegendKey val="0"/>
          <c:showVal val="0"/>
          <c:showCatName val="0"/>
          <c:showSerName val="0"/>
          <c:showPercent val="1"/>
          <c:showBubbleSize val="0"/>
          <c:showLeaderLines val="1"/>
        </c:dLbls>
      </c:pie3DChart>
    </c:plotArea>
    <c:legend>
      <c:legendPos val="r"/>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Results</a:t>
            </a:r>
            <a:endParaRPr lang="en-US" dirty="0"/>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0"/>
            <c:showSerName val="0"/>
            <c:showPercent val="1"/>
            <c:showBubbleSize val="0"/>
            <c:showLeaderLines val="1"/>
          </c:dLbls>
          <c:cat>
            <c:strRef>
              <c:f>Outcomes!$A$1:$A$4</c:f>
              <c:strCache>
                <c:ptCount val="4"/>
                <c:pt idx="0">
                  <c:v>Case closed</c:v>
                </c:pt>
                <c:pt idx="1">
                  <c:v>Case pending</c:v>
                </c:pt>
                <c:pt idx="2">
                  <c:v>Appeal</c:v>
                </c:pt>
                <c:pt idx="3">
                  <c:v>Referral</c:v>
                </c:pt>
              </c:strCache>
            </c:strRef>
          </c:cat>
          <c:val>
            <c:numRef>
              <c:f>Outcomes!$B$1:$B$4</c:f>
              <c:numCache>
                <c:formatCode>0.00%</c:formatCode>
                <c:ptCount val="4"/>
                <c:pt idx="0">
                  <c:v>0.894230769230769</c:v>
                </c:pt>
                <c:pt idx="1">
                  <c:v>0.0480769230769231</c:v>
                </c:pt>
                <c:pt idx="2">
                  <c:v>0.0</c:v>
                </c:pt>
                <c:pt idx="3">
                  <c:v>0.0576923076923077</c:v>
                </c:pt>
              </c:numCache>
            </c:numRef>
          </c:val>
        </c:ser>
        <c:dLbls>
          <c:showLegendKey val="0"/>
          <c:showVal val="0"/>
          <c:showCatName val="0"/>
          <c:showSerName val="0"/>
          <c:showPercent val="1"/>
          <c:showBubbleSize val="0"/>
          <c:showLeaderLines val="1"/>
        </c:dLbls>
      </c:pie3DChart>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Contract type in % of population </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Lbls>
            <c:showLegendKey val="0"/>
            <c:showVal val="0"/>
            <c:showCatName val="0"/>
            <c:showSerName val="0"/>
            <c:showPercent val="1"/>
            <c:showBubbleSize val="0"/>
            <c:showLeaderLines val="1"/>
          </c:dLbls>
          <c:cat>
            <c:strRef>
              <c:f>'Contract type'!$I$1:$I$2</c:f>
              <c:strCache>
                <c:ptCount val="2"/>
                <c:pt idx="0">
                  <c:v>Staff IC</c:v>
                </c:pt>
                <c:pt idx="1">
                  <c:v>Staff LD</c:v>
                </c:pt>
              </c:strCache>
            </c:strRef>
          </c:cat>
          <c:val>
            <c:numRef>
              <c:f>'Contract type'!$J$1:$J$2</c:f>
              <c:numCache>
                <c:formatCode>0.00%</c:formatCode>
                <c:ptCount val="2"/>
                <c:pt idx="0">
                  <c:v>0.0327129159616469</c:v>
                </c:pt>
                <c:pt idx="1">
                  <c:v>0.0337941628264209</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Gender</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0"/>
            <c:showSerName val="0"/>
            <c:showPercent val="1"/>
            <c:showBubbleSize val="0"/>
            <c:showLeaderLines val="1"/>
          </c:dLbls>
          <c:cat>
            <c:strRef>
              <c:f>Gender!$A$1:$A$2</c:f>
              <c:strCache>
                <c:ptCount val="2"/>
                <c:pt idx="0">
                  <c:v>Male</c:v>
                </c:pt>
                <c:pt idx="1">
                  <c:v>Female</c:v>
                </c:pt>
              </c:strCache>
            </c:strRef>
          </c:cat>
          <c:val>
            <c:numRef>
              <c:f>Gender!$B$1:$B$2</c:f>
              <c:numCache>
                <c:formatCode>General</c:formatCode>
                <c:ptCount val="2"/>
                <c:pt idx="0">
                  <c:v>69.0</c:v>
                </c:pt>
                <c:pt idx="1">
                  <c:v>35.0</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Gender: CERN staff</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0"/>
            <c:showSerName val="0"/>
            <c:showPercent val="1"/>
            <c:showBubbleSize val="0"/>
            <c:showLeaderLines val="1"/>
          </c:dLbls>
          <c:cat>
            <c:strRef>
              <c:f>Gender!$J$1:$J$2</c:f>
              <c:strCache>
                <c:ptCount val="2"/>
                <c:pt idx="0">
                  <c:v>Male</c:v>
                </c:pt>
                <c:pt idx="1">
                  <c:v>Female</c:v>
                </c:pt>
              </c:strCache>
            </c:strRef>
          </c:cat>
          <c:val>
            <c:numRef>
              <c:f>Gender!$K$1:$K$2</c:f>
              <c:numCache>
                <c:formatCode>General</c:formatCode>
                <c:ptCount val="2"/>
                <c:pt idx="0">
                  <c:v>52.0</c:v>
                </c:pt>
                <c:pt idx="1">
                  <c:v>28.0</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Gender: CERN staff, relative to actual population</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0"/>
            <c:showSerName val="0"/>
            <c:showPercent val="1"/>
            <c:showBubbleSize val="0"/>
            <c:showLeaderLines val="1"/>
          </c:dLbls>
          <c:cat>
            <c:strRef>
              <c:f>Gender!$R$1:$R$2</c:f>
              <c:strCache>
                <c:ptCount val="2"/>
                <c:pt idx="0">
                  <c:v>Male</c:v>
                </c:pt>
                <c:pt idx="1">
                  <c:v>Female</c:v>
                </c:pt>
              </c:strCache>
            </c:strRef>
          </c:cat>
          <c:val>
            <c:numRef>
              <c:f>Gender!$S$1:$S$2</c:f>
              <c:numCache>
                <c:formatCode>General</c:formatCode>
                <c:ptCount val="2"/>
                <c:pt idx="0">
                  <c:v>0.0270551508844953</c:v>
                </c:pt>
                <c:pt idx="1">
                  <c:v>0.0557768924302789</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787441003977714"/>
          <c:y val="0.572618545789579"/>
          <c:w val="0.153336290150844"/>
          <c:h val="0.182482903128788"/>
        </c:manualLayout>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Case Issues</a:t>
            </a:r>
          </a:p>
        </c:rich>
      </c:tx>
      <c:layout/>
      <c:overlay val="0"/>
    </c:title>
    <c:autoTitleDeleted val="0"/>
    <c:plotArea>
      <c:layout/>
      <c:barChart>
        <c:barDir val="col"/>
        <c:grouping val="clustered"/>
        <c:varyColors val="0"/>
        <c:ser>
          <c:idx val="0"/>
          <c:order val="0"/>
          <c:tx>
            <c:strRef>
              <c:f>'Issues general'!$B$1</c:f>
              <c:strCache>
                <c:ptCount val="1"/>
                <c:pt idx="0">
                  <c:v>Evaluative relationship</c:v>
                </c:pt>
              </c:strCache>
            </c:strRef>
          </c:tx>
          <c:invertIfNegative val="0"/>
          <c:val>
            <c:numRef>
              <c:f>'Issues general'!$C$1</c:f>
              <c:numCache>
                <c:formatCode>General</c:formatCode>
                <c:ptCount val="1"/>
                <c:pt idx="0">
                  <c:v>53.0</c:v>
                </c:pt>
              </c:numCache>
            </c:numRef>
          </c:val>
        </c:ser>
        <c:ser>
          <c:idx val="1"/>
          <c:order val="1"/>
          <c:tx>
            <c:strRef>
              <c:f>'Issues general'!$B$2</c:f>
              <c:strCache>
                <c:ptCount val="1"/>
                <c:pt idx="0">
                  <c:v>Career progression &amp; development</c:v>
                </c:pt>
              </c:strCache>
            </c:strRef>
          </c:tx>
          <c:invertIfNegative val="0"/>
          <c:val>
            <c:numRef>
              <c:f>'Issues general'!$C$2</c:f>
              <c:numCache>
                <c:formatCode>General</c:formatCode>
                <c:ptCount val="1"/>
                <c:pt idx="0">
                  <c:v>46.0</c:v>
                </c:pt>
              </c:numCache>
            </c:numRef>
          </c:val>
        </c:ser>
        <c:ser>
          <c:idx val="2"/>
          <c:order val="2"/>
          <c:tx>
            <c:strRef>
              <c:f>'Issues general'!$B$3</c:f>
              <c:strCache>
                <c:ptCount val="1"/>
                <c:pt idx="0">
                  <c:v>Compensation and benefits</c:v>
                </c:pt>
              </c:strCache>
            </c:strRef>
          </c:tx>
          <c:invertIfNegative val="0"/>
          <c:val>
            <c:numRef>
              <c:f>'Issues general'!$C$3</c:f>
              <c:numCache>
                <c:formatCode>General</c:formatCode>
                <c:ptCount val="1"/>
                <c:pt idx="0">
                  <c:v>3.0</c:v>
                </c:pt>
              </c:numCache>
            </c:numRef>
          </c:val>
        </c:ser>
        <c:ser>
          <c:idx val="3"/>
          <c:order val="3"/>
          <c:tx>
            <c:strRef>
              <c:f>'Issues general'!$B$4</c:f>
              <c:strCache>
                <c:ptCount val="1"/>
                <c:pt idx="0">
                  <c:v>Law, regulations, finance and compliance</c:v>
                </c:pt>
              </c:strCache>
            </c:strRef>
          </c:tx>
          <c:invertIfNegative val="0"/>
          <c:val>
            <c:numRef>
              <c:f>'Issues general'!$C$4</c:f>
              <c:numCache>
                <c:formatCode>General</c:formatCode>
                <c:ptCount val="1"/>
                <c:pt idx="0">
                  <c:v>10.0</c:v>
                </c:pt>
              </c:numCache>
            </c:numRef>
          </c:val>
        </c:ser>
        <c:ser>
          <c:idx val="4"/>
          <c:order val="4"/>
          <c:tx>
            <c:strRef>
              <c:f>'Issues general'!$B$5</c:f>
              <c:strCache>
                <c:ptCount val="1"/>
                <c:pt idx="0">
                  <c:v>Peers relationship</c:v>
                </c:pt>
              </c:strCache>
            </c:strRef>
          </c:tx>
          <c:invertIfNegative val="0"/>
          <c:val>
            <c:numRef>
              <c:f>'Issues general'!$C$5</c:f>
              <c:numCache>
                <c:formatCode>General</c:formatCode>
                <c:ptCount val="1"/>
                <c:pt idx="0">
                  <c:v>35.0</c:v>
                </c:pt>
              </c:numCache>
            </c:numRef>
          </c:val>
        </c:ser>
        <c:ser>
          <c:idx val="5"/>
          <c:order val="5"/>
          <c:tx>
            <c:strRef>
              <c:f>'Issues general'!$B$6</c:f>
              <c:strCache>
                <c:ptCount val="1"/>
                <c:pt idx="0">
                  <c:v>Organization, strategy related</c:v>
                </c:pt>
              </c:strCache>
            </c:strRef>
          </c:tx>
          <c:invertIfNegative val="0"/>
          <c:val>
            <c:numRef>
              <c:f>'Issues general'!$C$6</c:f>
              <c:numCache>
                <c:formatCode>General</c:formatCode>
                <c:ptCount val="1"/>
                <c:pt idx="0">
                  <c:v>13.0</c:v>
                </c:pt>
              </c:numCache>
            </c:numRef>
          </c:val>
        </c:ser>
        <c:ser>
          <c:idx val="6"/>
          <c:order val="6"/>
          <c:tx>
            <c:strRef>
              <c:f>'Issues general'!$B$7</c:f>
              <c:strCache>
                <c:ptCount val="1"/>
                <c:pt idx="0">
                  <c:v>Services and administration issues</c:v>
                </c:pt>
              </c:strCache>
            </c:strRef>
          </c:tx>
          <c:invertIfNegative val="0"/>
          <c:val>
            <c:numRef>
              <c:f>'Issues general'!$C$7</c:f>
              <c:numCache>
                <c:formatCode>General</c:formatCode>
                <c:ptCount val="1"/>
                <c:pt idx="0">
                  <c:v>8.0</c:v>
                </c:pt>
              </c:numCache>
            </c:numRef>
          </c:val>
        </c:ser>
        <c:ser>
          <c:idx val="7"/>
          <c:order val="7"/>
          <c:tx>
            <c:strRef>
              <c:f>'Issues general'!$B$8</c:f>
              <c:strCache>
                <c:ptCount val="1"/>
                <c:pt idx="0">
                  <c:v>Values, ethics and standards</c:v>
                </c:pt>
              </c:strCache>
            </c:strRef>
          </c:tx>
          <c:invertIfNegative val="0"/>
          <c:val>
            <c:numRef>
              <c:f>'Issues general'!$C$8</c:f>
              <c:numCache>
                <c:formatCode>General</c:formatCode>
                <c:ptCount val="1"/>
                <c:pt idx="0">
                  <c:v>23.0</c:v>
                </c:pt>
              </c:numCache>
            </c:numRef>
          </c:val>
        </c:ser>
        <c:ser>
          <c:idx val="8"/>
          <c:order val="8"/>
          <c:tx>
            <c:strRef>
              <c:f>'Issues general'!$B$9</c:f>
              <c:strCache>
                <c:ptCount val="1"/>
                <c:pt idx="0">
                  <c:v>Safety, health and physical environment</c:v>
                </c:pt>
              </c:strCache>
            </c:strRef>
          </c:tx>
          <c:invertIfNegative val="0"/>
          <c:val>
            <c:numRef>
              <c:f>'Issues general'!$C$9</c:f>
              <c:numCache>
                <c:formatCode>General</c:formatCode>
                <c:ptCount val="1"/>
                <c:pt idx="0">
                  <c:v>27.0</c:v>
                </c:pt>
              </c:numCache>
            </c:numRef>
          </c:val>
        </c:ser>
        <c:dLbls>
          <c:showLegendKey val="0"/>
          <c:showVal val="0"/>
          <c:showCatName val="0"/>
          <c:showSerName val="0"/>
          <c:showPercent val="0"/>
          <c:showBubbleSize val="0"/>
        </c:dLbls>
        <c:gapWidth val="150"/>
        <c:axId val="530025688"/>
        <c:axId val="530028600"/>
      </c:barChart>
      <c:catAx>
        <c:axId val="530025688"/>
        <c:scaling>
          <c:orientation val="minMax"/>
        </c:scaling>
        <c:delete val="0"/>
        <c:axPos val="b"/>
        <c:majorTickMark val="none"/>
        <c:minorTickMark val="none"/>
        <c:tickLblPos val="none"/>
        <c:crossAx val="530028600"/>
        <c:crosses val="autoZero"/>
        <c:auto val="1"/>
        <c:lblAlgn val="ctr"/>
        <c:lblOffset val="100"/>
        <c:noMultiLvlLbl val="0"/>
      </c:catAx>
      <c:valAx>
        <c:axId val="530028600"/>
        <c:scaling>
          <c:orientation val="minMax"/>
        </c:scaling>
        <c:delete val="0"/>
        <c:axPos val="l"/>
        <c:majorGridlines/>
        <c:numFmt formatCode="General" sourceLinked="1"/>
        <c:majorTickMark val="none"/>
        <c:minorTickMark val="none"/>
        <c:tickLblPos val="nextTo"/>
        <c:crossAx val="530025688"/>
        <c:crosses val="autoZero"/>
        <c:crossBetween val="between"/>
      </c:valAx>
    </c:plotArea>
    <c:legend>
      <c:legendPos val="r"/>
      <c:layout>
        <c:manualLayout>
          <c:xMode val="edge"/>
          <c:yMode val="edge"/>
          <c:x val="0.650265841611906"/>
          <c:y val="0.114393567256245"/>
          <c:w val="0.338464858047486"/>
          <c:h val="0.829183527857469"/>
        </c:manualLayout>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Evaluative relationships [53]</a:t>
            </a:r>
          </a:p>
        </c:rich>
      </c:tx>
      <c:layout/>
      <c:overlay val="0"/>
    </c:title>
    <c:autoTitleDeleted val="0"/>
    <c:plotArea>
      <c:layout/>
      <c:barChart>
        <c:barDir val="col"/>
        <c:grouping val="clustered"/>
        <c:varyColors val="0"/>
        <c:ser>
          <c:idx val="0"/>
          <c:order val="0"/>
          <c:tx>
            <c:strRef>
              <c:f>'Issues 10'!$A$1</c:f>
              <c:strCache>
                <c:ptCount val="1"/>
                <c:pt idx="0">
                  <c:v>Respect / treatment of employees</c:v>
                </c:pt>
              </c:strCache>
            </c:strRef>
          </c:tx>
          <c:invertIfNegative val="0"/>
          <c:val>
            <c:numRef>
              <c:f>'Issues 10'!$B$1</c:f>
              <c:numCache>
                <c:formatCode>0.00%</c:formatCode>
                <c:ptCount val="1"/>
                <c:pt idx="0">
                  <c:v>0.09</c:v>
                </c:pt>
              </c:numCache>
            </c:numRef>
          </c:val>
        </c:ser>
        <c:ser>
          <c:idx val="1"/>
          <c:order val="1"/>
          <c:tx>
            <c:strRef>
              <c:f>'Issues 10'!$A$2</c:f>
              <c:strCache>
                <c:ptCount val="1"/>
                <c:pt idx="0">
                  <c:v>Supervisory effectiveness</c:v>
                </c:pt>
              </c:strCache>
            </c:strRef>
          </c:tx>
          <c:invertIfNegative val="0"/>
          <c:val>
            <c:numRef>
              <c:f>'Issues 10'!$B$2</c:f>
              <c:numCache>
                <c:formatCode>0.00%</c:formatCode>
                <c:ptCount val="1"/>
                <c:pt idx="0">
                  <c:v>0.193</c:v>
                </c:pt>
              </c:numCache>
            </c:numRef>
          </c:val>
        </c:ser>
        <c:ser>
          <c:idx val="2"/>
          <c:order val="2"/>
          <c:tx>
            <c:strRef>
              <c:f>'Issues 10'!$A$3</c:f>
              <c:strCache>
                <c:ptCount val="1"/>
                <c:pt idx="0">
                  <c:v>Equality of treatment / diversity</c:v>
                </c:pt>
              </c:strCache>
            </c:strRef>
          </c:tx>
          <c:invertIfNegative val="0"/>
          <c:val>
            <c:numRef>
              <c:f>'Issues 10'!$B$3</c:f>
              <c:numCache>
                <c:formatCode>0.00%</c:formatCode>
                <c:ptCount val="1"/>
                <c:pt idx="0">
                  <c:v>0.006</c:v>
                </c:pt>
              </c:numCache>
            </c:numRef>
          </c:val>
        </c:ser>
        <c:ser>
          <c:idx val="3"/>
          <c:order val="3"/>
          <c:tx>
            <c:strRef>
              <c:f>'Issues 10'!$A$4</c:f>
              <c:strCache>
                <c:ptCount val="1"/>
                <c:pt idx="0">
                  <c:v>Performance appraisal / promotions</c:v>
                </c:pt>
              </c:strCache>
            </c:strRef>
          </c:tx>
          <c:invertIfNegative val="0"/>
          <c:val>
            <c:numRef>
              <c:f>'Issues 10'!$B$4</c:f>
              <c:numCache>
                <c:formatCode>0.00%</c:formatCode>
                <c:ptCount val="1"/>
                <c:pt idx="0">
                  <c:v>0.12</c:v>
                </c:pt>
              </c:numCache>
            </c:numRef>
          </c:val>
        </c:ser>
        <c:ser>
          <c:idx val="4"/>
          <c:order val="4"/>
          <c:tx>
            <c:strRef>
              <c:f>'Issues 10'!$A$5</c:f>
              <c:strCache>
                <c:ptCount val="1"/>
                <c:pt idx="0">
                  <c:v>Departmental / Group climate</c:v>
                </c:pt>
              </c:strCache>
            </c:strRef>
          </c:tx>
          <c:invertIfNegative val="0"/>
          <c:val>
            <c:numRef>
              <c:f>'Issues 10'!$B$5</c:f>
              <c:numCache>
                <c:formatCode>0.00%</c:formatCode>
                <c:ptCount val="1"/>
                <c:pt idx="0">
                  <c:v>0.181</c:v>
                </c:pt>
              </c:numCache>
            </c:numRef>
          </c:val>
        </c:ser>
        <c:ser>
          <c:idx val="5"/>
          <c:order val="5"/>
          <c:tx>
            <c:strRef>
              <c:f>'Issues 10'!$A$6</c:f>
              <c:strCache>
                <c:ptCount val="1"/>
                <c:pt idx="0">
                  <c:v>Taking and communicating decisions</c:v>
                </c:pt>
              </c:strCache>
            </c:strRef>
          </c:tx>
          <c:invertIfNegative val="0"/>
          <c:val>
            <c:numRef>
              <c:f>'Issues 10'!$B$6</c:f>
              <c:numCache>
                <c:formatCode>0.00%</c:formatCode>
                <c:ptCount val="1"/>
                <c:pt idx="0">
                  <c:v>0.223</c:v>
                </c:pt>
              </c:numCache>
            </c:numRef>
          </c:val>
        </c:ser>
        <c:ser>
          <c:idx val="6"/>
          <c:order val="6"/>
          <c:tx>
            <c:strRef>
              <c:f>'Issues 10'!$A$7</c:f>
              <c:strCache>
                <c:ptCount val="1"/>
                <c:pt idx="0">
                  <c:v>Assignement / schedule</c:v>
                </c:pt>
              </c:strCache>
            </c:strRef>
          </c:tx>
          <c:invertIfNegative val="0"/>
          <c:val>
            <c:numRef>
              <c:f>'Issues 10'!$B$7</c:f>
              <c:numCache>
                <c:formatCode>0.00%</c:formatCode>
                <c:ptCount val="1"/>
                <c:pt idx="0">
                  <c:v>0.133</c:v>
                </c:pt>
              </c:numCache>
            </c:numRef>
          </c:val>
        </c:ser>
        <c:ser>
          <c:idx val="7"/>
          <c:order val="7"/>
          <c:tx>
            <c:strRef>
              <c:f>'Issues 10'!$A$8</c:f>
              <c:strCache>
                <c:ptCount val="1"/>
                <c:pt idx="0">
                  <c:v>Bullying, mobbing</c:v>
                </c:pt>
              </c:strCache>
            </c:strRef>
          </c:tx>
          <c:invertIfNegative val="0"/>
          <c:val>
            <c:numRef>
              <c:f>'Issues 10'!$B$8</c:f>
              <c:numCache>
                <c:formatCode>0.00%</c:formatCode>
                <c:ptCount val="1"/>
                <c:pt idx="0">
                  <c:v>0.054</c:v>
                </c:pt>
              </c:numCache>
            </c:numRef>
          </c:val>
        </c:ser>
        <c:dLbls>
          <c:showLegendKey val="0"/>
          <c:showVal val="0"/>
          <c:showCatName val="0"/>
          <c:showSerName val="0"/>
          <c:showPercent val="0"/>
          <c:showBubbleSize val="0"/>
        </c:dLbls>
        <c:gapWidth val="150"/>
        <c:axId val="445314136"/>
        <c:axId val="445317112"/>
      </c:barChart>
      <c:catAx>
        <c:axId val="445314136"/>
        <c:scaling>
          <c:orientation val="minMax"/>
        </c:scaling>
        <c:delete val="1"/>
        <c:axPos val="b"/>
        <c:majorTickMark val="none"/>
        <c:minorTickMark val="none"/>
        <c:tickLblPos val="none"/>
        <c:crossAx val="445317112"/>
        <c:crosses val="autoZero"/>
        <c:auto val="1"/>
        <c:lblAlgn val="ctr"/>
        <c:lblOffset val="100"/>
        <c:noMultiLvlLbl val="0"/>
      </c:catAx>
      <c:valAx>
        <c:axId val="445317112"/>
        <c:scaling>
          <c:orientation val="minMax"/>
        </c:scaling>
        <c:delete val="0"/>
        <c:axPos val="l"/>
        <c:majorGridlines/>
        <c:numFmt formatCode="0.00%" sourceLinked="1"/>
        <c:majorTickMark val="out"/>
        <c:minorTickMark val="none"/>
        <c:tickLblPos val="nextTo"/>
        <c:crossAx val="44531413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Career progression and development [46]</a:t>
            </a:r>
          </a:p>
        </c:rich>
      </c:tx>
      <c:layout/>
      <c:overlay val="0"/>
    </c:title>
    <c:autoTitleDeleted val="0"/>
    <c:plotArea>
      <c:layout/>
      <c:barChart>
        <c:barDir val="col"/>
        <c:grouping val="clustered"/>
        <c:varyColors val="0"/>
        <c:ser>
          <c:idx val="0"/>
          <c:order val="0"/>
          <c:tx>
            <c:strRef>
              <c:f>'Issues 20'!$A$1</c:f>
              <c:strCache>
                <c:ptCount val="1"/>
                <c:pt idx="0">
                  <c:v>Indefinite contract / position security</c:v>
                </c:pt>
              </c:strCache>
            </c:strRef>
          </c:tx>
          <c:invertIfNegative val="0"/>
          <c:val>
            <c:numRef>
              <c:f>'Issues 20'!$B$1</c:f>
              <c:numCache>
                <c:formatCode>0.00%</c:formatCode>
                <c:ptCount val="1"/>
                <c:pt idx="0">
                  <c:v>0.182</c:v>
                </c:pt>
              </c:numCache>
            </c:numRef>
          </c:val>
        </c:ser>
        <c:ser>
          <c:idx val="1"/>
          <c:order val="1"/>
          <c:tx>
            <c:strRef>
              <c:f>'Issues 20'!$A$2</c:f>
              <c:strCache>
                <c:ptCount val="1"/>
                <c:pt idx="0">
                  <c:v>Career development and assignements</c:v>
                </c:pt>
              </c:strCache>
            </c:strRef>
          </c:tx>
          <c:invertIfNegative val="0"/>
          <c:val>
            <c:numRef>
              <c:f>'Issues 20'!$B$2</c:f>
              <c:numCache>
                <c:formatCode>0.00%</c:formatCode>
                <c:ptCount val="1"/>
                <c:pt idx="0">
                  <c:v>0.5</c:v>
                </c:pt>
              </c:numCache>
            </c:numRef>
          </c:val>
        </c:ser>
        <c:ser>
          <c:idx val="2"/>
          <c:order val="2"/>
          <c:tx>
            <c:strRef>
              <c:f>'Issues 20'!$A$3</c:f>
              <c:strCache>
                <c:ptCount val="1"/>
                <c:pt idx="0">
                  <c:v>Job classification and description</c:v>
                </c:pt>
              </c:strCache>
            </c:strRef>
          </c:tx>
          <c:invertIfNegative val="0"/>
          <c:val>
            <c:numRef>
              <c:f>'Issues 20'!$B$3</c:f>
              <c:numCache>
                <c:formatCode>0.00%</c:formatCode>
                <c:ptCount val="1"/>
                <c:pt idx="0">
                  <c:v>0.076</c:v>
                </c:pt>
              </c:numCache>
            </c:numRef>
          </c:val>
        </c:ser>
        <c:ser>
          <c:idx val="3"/>
          <c:order val="3"/>
          <c:tx>
            <c:strRef>
              <c:f>'Issues 20'!$A$4</c:f>
              <c:strCache>
                <c:ptCount val="1"/>
                <c:pt idx="0">
                  <c:v>LD recruitment process / boards information</c:v>
                </c:pt>
              </c:strCache>
            </c:strRef>
          </c:tx>
          <c:invertIfNegative val="0"/>
          <c:val>
            <c:numRef>
              <c:f>'Issues 20'!$B$4</c:f>
              <c:numCache>
                <c:formatCode>0.00%</c:formatCode>
                <c:ptCount val="1"/>
                <c:pt idx="0">
                  <c:v>0.076</c:v>
                </c:pt>
              </c:numCache>
            </c:numRef>
          </c:val>
        </c:ser>
        <c:ser>
          <c:idx val="4"/>
          <c:order val="4"/>
          <c:tx>
            <c:strRef>
              <c:f>'Issues 20'!$A$5</c:f>
              <c:strCache>
                <c:ptCount val="1"/>
                <c:pt idx="0">
                  <c:v>internal mobility / involuntary transfer</c:v>
                </c:pt>
              </c:strCache>
            </c:strRef>
          </c:tx>
          <c:invertIfNegative val="0"/>
          <c:val>
            <c:numRef>
              <c:f>'Issues 20'!$B$5</c:f>
              <c:numCache>
                <c:formatCode>0.00%</c:formatCode>
                <c:ptCount val="1"/>
                <c:pt idx="0">
                  <c:v>0.167</c:v>
                </c:pt>
              </c:numCache>
            </c:numRef>
          </c:val>
        </c:ser>
        <c:dLbls>
          <c:showLegendKey val="0"/>
          <c:showVal val="0"/>
          <c:showCatName val="0"/>
          <c:showSerName val="0"/>
          <c:showPercent val="0"/>
          <c:showBubbleSize val="0"/>
        </c:dLbls>
        <c:gapWidth val="150"/>
        <c:axId val="445358952"/>
        <c:axId val="445362008"/>
      </c:barChart>
      <c:catAx>
        <c:axId val="445358952"/>
        <c:scaling>
          <c:orientation val="minMax"/>
        </c:scaling>
        <c:delete val="1"/>
        <c:axPos val="b"/>
        <c:majorTickMark val="none"/>
        <c:minorTickMark val="none"/>
        <c:tickLblPos val="none"/>
        <c:crossAx val="445362008"/>
        <c:crosses val="autoZero"/>
        <c:auto val="1"/>
        <c:lblAlgn val="ctr"/>
        <c:lblOffset val="100"/>
        <c:noMultiLvlLbl val="0"/>
      </c:catAx>
      <c:valAx>
        <c:axId val="445362008"/>
        <c:scaling>
          <c:orientation val="minMax"/>
        </c:scaling>
        <c:delete val="0"/>
        <c:axPos val="l"/>
        <c:majorGridlines/>
        <c:numFmt formatCode="0.00%" sourceLinked="1"/>
        <c:majorTickMark val="out"/>
        <c:minorTickMark val="none"/>
        <c:tickLblPos val="nextTo"/>
        <c:crossAx val="44535895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Peers relationships [35]</a:t>
            </a:r>
          </a:p>
        </c:rich>
      </c:tx>
      <c:layout/>
      <c:overlay val="0"/>
    </c:title>
    <c:autoTitleDeleted val="0"/>
    <c:plotArea>
      <c:layout/>
      <c:barChart>
        <c:barDir val="col"/>
        <c:grouping val="clustered"/>
        <c:varyColors val="0"/>
        <c:ser>
          <c:idx val="0"/>
          <c:order val="0"/>
          <c:tx>
            <c:strRef>
              <c:f>'Issues 50'!$A$1</c:f>
              <c:strCache>
                <c:ptCount val="1"/>
                <c:pt idx="0">
                  <c:v>Priorities, values, beliefs</c:v>
                </c:pt>
              </c:strCache>
            </c:strRef>
          </c:tx>
          <c:invertIfNegative val="0"/>
          <c:val>
            <c:numRef>
              <c:f>'Issues 50'!$B$1</c:f>
              <c:numCache>
                <c:formatCode>0.00%</c:formatCode>
                <c:ptCount val="1"/>
                <c:pt idx="0">
                  <c:v>0.161</c:v>
                </c:pt>
              </c:numCache>
            </c:numRef>
          </c:val>
        </c:ser>
        <c:ser>
          <c:idx val="1"/>
          <c:order val="1"/>
          <c:tx>
            <c:strRef>
              <c:f>'Issues 50'!$A$2</c:f>
              <c:strCache>
                <c:ptCount val="1"/>
                <c:pt idx="0">
                  <c:v>Respect, treatment</c:v>
                </c:pt>
              </c:strCache>
            </c:strRef>
          </c:tx>
          <c:invertIfNegative val="0"/>
          <c:val>
            <c:numRef>
              <c:f>'Issues 50'!$B$2</c:f>
              <c:numCache>
                <c:formatCode>0.00%</c:formatCode>
                <c:ptCount val="1"/>
                <c:pt idx="0">
                  <c:v>0.204</c:v>
                </c:pt>
              </c:numCache>
            </c:numRef>
          </c:val>
        </c:ser>
        <c:ser>
          <c:idx val="2"/>
          <c:order val="2"/>
          <c:tx>
            <c:strRef>
              <c:f>'Issues 50'!$A$3</c:f>
              <c:strCache>
                <c:ptCount val="1"/>
                <c:pt idx="0">
                  <c:v>Role of managers and structural issues</c:v>
                </c:pt>
              </c:strCache>
            </c:strRef>
          </c:tx>
          <c:invertIfNegative val="0"/>
          <c:val>
            <c:numRef>
              <c:f>'Issues 50'!$B$3</c:f>
              <c:numCache>
                <c:formatCode>0.00%</c:formatCode>
                <c:ptCount val="1"/>
                <c:pt idx="0">
                  <c:v>0.226</c:v>
                </c:pt>
              </c:numCache>
            </c:numRef>
          </c:val>
        </c:ser>
        <c:ser>
          <c:idx val="3"/>
          <c:order val="3"/>
          <c:tx>
            <c:strRef>
              <c:f>'Issues 50'!$A$4</c:f>
              <c:strCache>
                <c:ptCount val="1"/>
                <c:pt idx="0">
                  <c:v>Retaliation</c:v>
                </c:pt>
              </c:strCache>
            </c:strRef>
          </c:tx>
          <c:invertIfNegative val="0"/>
          <c:val>
            <c:numRef>
              <c:f>'Issues 50'!$B$4</c:f>
              <c:numCache>
                <c:formatCode>0.00%</c:formatCode>
                <c:ptCount val="1"/>
                <c:pt idx="0">
                  <c:v>0.065</c:v>
                </c:pt>
              </c:numCache>
            </c:numRef>
          </c:val>
        </c:ser>
        <c:ser>
          <c:idx val="4"/>
          <c:order val="4"/>
          <c:tx>
            <c:strRef>
              <c:f>'Issues 50'!$A$5</c:f>
              <c:strCache>
                <c:ptCount val="1"/>
                <c:pt idx="0">
                  <c:v>Communication</c:v>
                </c:pt>
              </c:strCache>
            </c:strRef>
          </c:tx>
          <c:invertIfNegative val="0"/>
          <c:val>
            <c:numRef>
              <c:f>'Issues 50'!$B$5</c:f>
              <c:numCache>
                <c:formatCode>0.00%</c:formatCode>
                <c:ptCount val="1"/>
                <c:pt idx="0">
                  <c:v>0.312</c:v>
                </c:pt>
              </c:numCache>
            </c:numRef>
          </c:val>
        </c:ser>
        <c:ser>
          <c:idx val="5"/>
          <c:order val="5"/>
          <c:tx>
            <c:strRef>
              <c:f>'Issues 50'!$A$6</c:f>
              <c:strCache>
                <c:ptCount val="1"/>
                <c:pt idx="0">
                  <c:v>Bullying, mobbing</c:v>
                </c:pt>
              </c:strCache>
            </c:strRef>
          </c:tx>
          <c:invertIfNegative val="0"/>
          <c:val>
            <c:numRef>
              <c:f>'Issues 50'!$B$6</c:f>
              <c:numCache>
                <c:formatCode>0.00%</c:formatCode>
                <c:ptCount val="1"/>
                <c:pt idx="0">
                  <c:v>0.032</c:v>
                </c:pt>
              </c:numCache>
            </c:numRef>
          </c:val>
        </c:ser>
        <c:dLbls>
          <c:showLegendKey val="0"/>
          <c:showVal val="0"/>
          <c:showCatName val="0"/>
          <c:showSerName val="0"/>
          <c:showPercent val="0"/>
          <c:showBubbleSize val="0"/>
        </c:dLbls>
        <c:gapWidth val="150"/>
        <c:axId val="445414184"/>
        <c:axId val="445417320"/>
      </c:barChart>
      <c:catAx>
        <c:axId val="445414184"/>
        <c:scaling>
          <c:orientation val="minMax"/>
        </c:scaling>
        <c:delete val="1"/>
        <c:axPos val="b"/>
        <c:majorTickMark val="none"/>
        <c:minorTickMark val="none"/>
        <c:tickLblPos val="none"/>
        <c:crossAx val="445417320"/>
        <c:crosses val="autoZero"/>
        <c:auto val="1"/>
        <c:lblAlgn val="ctr"/>
        <c:lblOffset val="100"/>
        <c:noMultiLvlLbl val="0"/>
      </c:catAx>
      <c:valAx>
        <c:axId val="445417320"/>
        <c:scaling>
          <c:orientation val="minMax"/>
        </c:scaling>
        <c:delete val="0"/>
        <c:axPos val="l"/>
        <c:majorGridlines/>
        <c:numFmt formatCode="0.00%" sourceLinked="1"/>
        <c:majorTickMark val="out"/>
        <c:minorTickMark val="none"/>
        <c:tickLblPos val="nextTo"/>
        <c:crossAx val="445414184"/>
        <c:crosses val="autoZero"/>
        <c:crossBetween val="between"/>
      </c:valAx>
    </c:plotArea>
    <c:legend>
      <c:legendPos val="r"/>
      <c:layout>
        <c:manualLayout>
          <c:xMode val="edge"/>
          <c:yMode val="edge"/>
          <c:x val="0.68763735251745"/>
          <c:y val="0.210346297548564"/>
          <c:w val="0.296939900266235"/>
          <c:h val="0.752979766775479"/>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604" cy="46526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0160" y="0"/>
            <a:ext cx="3038604" cy="465266"/>
          </a:xfrm>
          <a:prstGeom prst="rect">
            <a:avLst/>
          </a:prstGeom>
        </p:spPr>
        <p:txBody>
          <a:bodyPr vert="horz" lIns="91440" tIns="45720" rIns="91440" bIns="45720" rtlCol="0"/>
          <a:lstStyle>
            <a:lvl1pPr algn="r">
              <a:defRPr sz="1200"/>
            </a:lvl1pPr>
          </a:lstStyle>
          <a:p>
            <a:fld id="{87787732-F14F-4A22-8E0B-D9088F14F7BF}" type="datetimeFigureOut">
              <a:rPr lang="en-GB" smtClean="0"/>
              <a:pPr/>
              <a:t>11/29/12</a:t>
            </a:fld>
            <a:endParaRPr lang="en-GB" dirty="0"/>
          </a:p>
        </p:txBody>
      </p:sp>
      <p:sp>
        <p:nvSpPr>
          <p:cNvPr id="4" name="Footer Placeholder 3"/>
          <p:cNvSpPr>
            <a:spLocks noGrp="1"/>
          </p:cNvSpPr>
          <p:nvPr>
            <p:ph type="ftr" sz="quarter" idx="2"/>
          </p:nvPr>
        </p:nvSpPr>
        <p:spPr>
          <a:xfrm>
            <a:off x="1" y="8829648"/>
            <a:ext cx="3038604" cy="465266"/>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160" y="8829648"/>
            <a:ext cx="3038604" cy="465266"/>
          </a:xfrm>
          <a:prstGeom prst="rect">
            <a:avLst/>
          </a:prstGeom>
        </p:spPr>
        <p:txBody>
          <a:bodyPr vert="horz" lIns="91440" tIns="45720" rIns="91440" bIns="45720" rtlCol="0" anchor="b"/>
          <a:lstStyle>
            <a:lvl1pPr algn="r">
              <a:defRPr sz="1200"/>
            </a:lvl1pPr>
          </a:lstStyle>
          <a:p>
            <a:fld id="{696DF944-C0B2-4488-928C-E57CDC161B9A}" type="slidenum">
              <a:rPr lang="en-GB" smtClean="0"/>
              <a:pPr/>
              <a:t>‹#›</a:t>
            </a:fld>
            <a:endParaRPr lang="en-GB" dirty="0"/>
          </a:p>
        </p:txBody>
      </p:sp>
    </p:spTree>
    <p:extLst>
      <p:ext uri="{BB962C8B-B14F-4D97-AF65-F5344CB8AC3E}">
        <p14:creationId xmlns:p14="http://schemas.microsoft.com/office/powerpoint/2010/main" val="3821335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1A731755-104E-4C28-8EDA-FF0CDA7599E1}" type="datetimeFigureOut">
              <a:rPr lang="en-US" smtClean="0"/>
              <a:pPr/>
              <a:t>11/29/12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AABE1B0-E970-457A-ABC4-4091198C40BF}" type="slidenum">
              <a:rPr lang="en-US" smtClean="0"/>
              <a:pPr/>
              <a:t>‹#›</a:t>
            </a:fld>
            <a:endParaRPr lang="en-US" dirty="0"/>
          </a:p>
        </p:txBody>
      </p:sp>
    </p:spTree>
    <p:extLst>
      <p:ext uri="{BB962C8B-B14F-4D97-AF65-F5344CB8AC3E}">
        <p14:creationId xmlns:p14="http://schemas.microsoft.com/office/powerpoint/2010/main" val="418016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ABE1B0-E970-457A-ABC4-4091198C40BF}"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ABE1B0-E970-457A-ABC4-4091198C40BF}"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DEC88D-7AD5-47A2-981E-64B6BDDC41BA}" type="datetime1">
              <a:rPr lang="en-US" smtClean="0"/>
              <a:pPr/>
              <a:t>11/29/12</a:t>
            </a:fld>
            <a:endParaRPr lang="en-US" dirty="0"/>
          </a:p>
        </p:txBody>
      </p:sp>
      <p:sp>
        <p:nvSpPr>
          <p:cNvPr id="5" name="Footer Placeholder 4"/>
          <p:cNvSpPr>
            <a:spLocks noGrp="1"/>
          </p:cNvSpPr>
          <p:nvPr>
            <p:ph type="ftr" sz="quarter" idx="11"/>
          </p:nvPr>
        </p:nvSpPr>
        <p:spPr/>
        <p:txBody>
          <a:bodyPr/>
          <a:lstStyle/>
          <a:p>
            <a:r>
              <a:rPr lang="en-US" dirty="0" smtClean="0"/>
              <a:t>Ombuds annual report 2010-2011</a:t>
            </a:r>
            <a:endParaRPr lang="en-US" dirty="0"/>
          </a:p>
        </p:txBody>
      </p:sp>
      <p:sp>
        <p:nvSpPr>
          <p:cNvPr id="6" name="Slide Number Placeholder 5"/>
          <p:cNvSpPr>
            <a:spLocks noGrp="1"/>
          </p:cNvSpPr>
          <p:nvPr>
            <p:ph type="sldNum" sz="quarter" idx="12"/>
          </p:nvPr>
        </p:nvSpPr>
        <p:spPr/>
        <p:txBody>
          <a:bodyPr/>
          <a:lstStyle/>
          <a:p>
            <a:fld id="{8D0CFAC4-AEB5-4A63-89DE-943A5BDDA41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B9E4E-2B66-4DA6-8968-3114F84E3823}" type="datetime1">
              <a:rPr lang="en-US" smtClean="0"/>
              <a:pPr/>
              <a:t>11/29/12</a:t>
            </a:fld>
            <a:endParaRPr lang="en-US" dirty="0"/>
          </a:p>
        </p:txBody>
      </p:sp>
      <p:sp>
        <p:nvSpPr>
          <p:cNvPr id="5" name="Footer Placeholder 4"/>
          <p:cNvSpPr>
            <a:spLocks noGrp="1"/>
          </p:cNvSpPr>
          <p:nvPr>
            <p:ph type="ftr" sz="quarter" idx="11"/>
          </p:nvPr>
        </p:nvSpPr>
        <p:spPr/>
        <p:txBody>
          <a:bodyPr/>
          <a:lstStyle/>
          <a:p>
            <a:r>
              <a:rPr lang="en-US" dirty="0" smtClean="0"/>
              <a:t>Ombuds annual report 2010-2011</a:t>
            </a:r>
            <a:endParaRPr lang="en-US" dirty="0"/>
          </a:p>
        </p:txBody>
      </p:sp>
      <p:sp>
        <p:nvSpPr>
          <p:cNvPr id="6" name="Slide Number Placeholder 5"/>
          <p:cNvSpPr>
            <a:spLocks noGrp="1"/>
          </p:cNvSpPr>
          <p:nvPr>
            <p:ph type="sldNum" sz="quarter" idx="12"/>
          </p:nvPr>
        </p:nvSpPr>
        <p:spPr/>
        <p:txBody>
          <a:bodyPr/>
          <a:lstStyle/>
          <a:p>
            <a:fld id="{8D0CFAC4-AEB5-4A63-89DE-943A5BDDA41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FB065-7074-4CBD-BC91-72890F1F6353}" type="datetime1">
              <a:rPr lang="en-US" smtClean="0"/>
              <a:pPr/>
              <a:t>11/29/12</a:t>
            </a:fld>
            <a:endParaRPr lang="en-US" dirty="0"/>
          </a:p>
        </p:txBody>
      </p:sp>
      <p:sp>
        <p:nvSpPr>
          <p:cNvPr id="5" name="Footer Placeholder 4"/>
          <p:cNvSpPr>
            <a:spLocks noGrp="1"/>
          </p:cNvSpPr>
          <p:nvPr>
            <p:ph type="ftr" sz="quarter" idx="11"/>
          </p:nvPr>
        </p:nvSpPr>
        <p:spPr/>
        <p:txBody>
          <a:bodyPr/>
          <a:lstStyle/>
          <a:p>
            <a:r>
              <a:rPr lang="en-US" dirty="0" smtClean="0"/>
              <a:t>Ombuds annual report 2010-2011</a:t>
            </a:r>
            <a:endParaRPr lang="en-US" dirty="0"/>
          </a:p>
        </p:txBody>
      </p:sp>
      <p:sp>
        <p:nvSpPr>
          <p:cNvPr id="6" name="Slide Number Placeholder 5"/>
          <p:cNvSpPr>
            <a:spLocks noGrp="1"/>
          </p:cNvSpPr>
          <p:nvPr>
            <p:ph type="sldNum" sz="quarter" idx="12"/>
          </p:nvPr>
        </p:nvSpPr>
        <p:spPr/>
        <p:txBody>
          <a:bodyPr/>
          <a:lstStyle/>
          <a:p>
            <a:fld id="{8D0CFAC4-AEB5-4A63-89DE-943A5BDDA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088B9-8669-4CDA-8D4A-52ACAAEAEAA3}" type="datetime1">
              <a:rPr lang="en-US" smtClean="0"/>
              <a:pPr/>
              <a:t>11/29/12</a:t>
            </a:fld>
            <a:endParaRPr lang="en-US" dirty="0"/>
          </a:p>
        </p:txBody>
      </p:sp>
      <p:sp>
        <p:nvSpPr>
          <p:cNvPr id="5" name="Footer Placeholder 4"/>
          <p:cNvSpPr>
            <a:spLocks noGrp="1"/>
          </p:cNvSpPr>
          <p:nvPr>
            <p:ph type="ftr" sz="quarter" idx="11"/>
          </p:nvPr>
        </p:nvSpPr>
        <p:spPr/>
        <p:txBody>
          <a:bodyPr/>
          <a:lstStyle/>
          <a:p>
            <a:r>
              <a:rPr lang="en-US" dirty="0" smtClean="0"/>
              <a:t>Ombuds annual report 2010-2011</a:t>
            </a:r>
            <a:endParaRPr lang="en-US" dirty="0"/>
          </a:p>
        </p:txBody>
      </p:sp>
      <p:sp>
        <p:nvSpPr>
          <p:cNvPr id="6" name="Slide Number Placeholder 5"/>
          <p:cNvSpPr>
            <a:spLocks noGrp="1"/>
          </p:cNvSpPr>
          <p:nvPr>
            <p:ph type="sldNum" sz="quarter" idx="12"/>
          </p:nvPr>
        </p:nvSpPr>
        <p:spPr/>
        <p:txBody>
          <a:bodyPr/>
          <a:lstStyle/>
          <a:p>
            <a:fld id="{8D0CFAC4-AEB5-4A63-89DE-943A5BDDA41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14498E-1097-48EF-990C-BAB575DE7518}" type="datetime1">
              <a:rPr lang="en-US" smtClean="0"/>
              <a:pPr/>
              <a:t>11/29/12</a:t>
            </a:fld>
            <a:endParaRPr lang="en-US" dirty="0"/>
          </a:p>
        </p:txBody>
      </p:sp>
      <p:sp>
        <p:nvSpPr>
          <p:cNvPr id="5" name="Footer Placeholder 4"/>
          <p:cNvSpPr>
            <a:spLocks noGrp="1"/>
          </p:cNvSpPr>
          <p:nvPr>
            <p:ph type="ftr" sz="quarter" idx="11"/>
          </p:nvPr>
        </p:nvSpPr>
        <p:spPr/>
        <p:txBody>
          <a:bodyPr/>
          <a:lstStyle/>
          <a:p>
            <a:r>
              <a:rPr lang="en-US" dirty="0" smtClean="0"/>
              <a:t>Ombuds annual report 2010-2011</a:t>
            </a:r>
            <a:endParaRPr lang="en-US" dirty="0"/>
          </a:p>
        </p:txBody>
      </p:sp>
      <p:sp>
        <p:nvSpPr>
          <p:cNvPr id="6" name="Slide Number Placeholder 5"/>
          <p:cNvSpPr>
            <a:spLocks noGrp="1"/>
          </p:cNvSpPr>
          <p:nvPr>
            <p:ph type="sldNum" sz="quarter" idx="12"/>
          </p:nvPr>
        </p:nvSpPr>
        <p:spPr/>
        <p:txBody>
          <a:bodyPr/>
          <a:lstStyle/>
          <a:p>
            <a:fld id="{8D0CFAC4-AEB5-4A63-89DE-943A5BDDA41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5CD088-9B85-4682-9FA7-D62459EA765E}" type="datetime1">
              <a:rPr lang="en-US" smtClean="0"/>
              <a:pPr/>
              <a:t>11/29/12</a:t>
            </a:fld>
            <a:endParaRPr lang="en-US" dirty="0"/>
          </a:p>
        </p:txBody>
      </p:sp>
      <p:sp>
        <p:nvSpPr>
          <p:cNvPr id="6" name="Footer Placeholder 5"/>
          <p:cNvSpPr>
            <a:spLocks noGrp="1"/>
          </p:cNvSpPr>
          <p:nvPr>
            <p:ph type="ftr" sz="quarter" idx="11"/>
          </p:nvPr>
        </p:nvSpPr>
        <p:spPr/>
        <p:txBody>
          <a:bodyPr/>
          <a:lstStyle/>
          <a:p>
            <a:r>
              <a:rPr lang="en-US" dirty="0" smtClean="0"/>
              <a:t>Ombuds annual report 2010-2011</a:t>
            </a:r>
            <a:endParaRPr lang="en-US" dirty="0"/>
          </a:p>
        </p:txBody>
      </p:sp>
      <p:sp>
        <p:nvSpPr>
          <p:cNvPr id="7" name="Slide Number Placeholder 6"/>
          <p:cNvSpPr>
            <a:spLocks noGrp="1"/>
          </p:cNvSpPr>
          <p:nvPr>
            <p:ph type="sldNum" sz="quarter" idx="12"/>
          </p:nvPr>
        </p:nvSpPr>
        <p:spPr/>
        <p:txBody>
          <a:bodyPr/>
          <a:lstStyle/>
          <a:p>
            <a:fld id="{8D0CFAC4-AEB5-4A63-89DE-943A5BDDA41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668BAB-DF23-41E6-A53C-E4D8B99A3AF4}" type="datetime1">
              <a:rPr lang="en-US" smtClean="0"/>
              <a:pPr/>
              <a:t>11/29/12</a:t>
            </a:fld>
            <a:endParaRPr lang="en-US" dirty="0"/>
          </a:p>
        </p:txBody>
      </p:sp>
      <p:sp>
        <p:nvSpPr>
          <p:cNvPr id="8" name="Footer Placeholder 7"/>
          <p:cNvSpPr>
            <a:spLocks noGrp="1"/>
          </p:cNvSpPr>
          <p:nvPr>
            <p:ph type="ftr" sz="quarter" idx="11"/>
          </p:nvPr>
        </p:nvSpPr>
        <p:spPr/>
        <p:txBody>
          <a:bodyPr/>
          <a:lstStyle/>
          <a:p>
            <a:r>
              <a:rPr lang="en-US" dirty="0" smtClean="0"/>
              <a:t>Ombuds annual report 2010-2011</a:t>
            </a:r>
            <a:endParaRPr lang="en-US" dirty="0"/>
          </a:p>
        </p:txBody>
      </p:sp>
      <p:sp>
        <p:nvSpPr>
          <p:cNvPr id="9" name="Slide Number Placeholder 8"/>
          <p:cNvSpPr>
            <a:spLocks noGrp="1"/>
          </p:cNvSpPr>
          <p:nvPr>
            <p:ph type="sldNum" sz="quarter" idx="12"/>
          </p:nvPr>
        </p:nvSpPr>
        <p:spPr/>
        <p:txBody>
          <a:bodyPr/>
          <a:lstStyle/>
          <a:p>
            <a:fld id="{8D0CFAC4-AEB5-4A63-89DE-943A5BDDA41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094CBA-502C-4266-A7EB-5EEC3A036DB7}" type="datetime1">
              <a:rPr lang="en-US" smtClean="0"/>
              <a:pPr/>
              <a:t>11/29/12</a:t>
            </a:fld>
            <a:endParaRPr lang="en-US" dirty="0"/>
          </a:p>
        </p:txBody>
      </p:sp>
      <p:sp>
        <p:nvSpPr>
          <p:cNvPr id="4" name="Footer Placeholder 3"/>
          <p:cNvSpPr>
            <a:spLocks noGrp="1"/>
          </p:cNvSpPr>
          <p:nvPr>
            <p:ph type="ftr" sz="quarter" idx="11"/>
          </p:nvPr>
        </p:nvSpPr>
        <p:spPr/>
        <p:txBody>
          <a:bodyPr/>
          <a:lstStyle/>
          <a:p>
            <a:r>
              <a:rPr lang="en-US" dirty="0" smtClean="0"/>
              <a:t>Ombuds annual report 2010-2011</a:t>
            </a:r>
            <a:endParaRPr lang="en-US" dirty="0"/>
          </a:p>
        </p:txBody>
      </p:sp>
      <p:sp>
        <p:nvSpPr>
          <p:cNvPr id="5" name="Slide Number Placeholder 4"/>
          <p:cNvSpPr>
            <a:spLocks noGrp="1"/>
          </p:cNvSpPr>
          <p:nvPr>
            <p:ph type="sldNum" sz="quarter" idx="12"/>
          </p:nvPr>
        </p:nvSpPr>
        <p:spPr/>
        <p:txBody>
          <a:bodyPr/>
          <a:lstStyle/>
          <a:p>
            <a:fld id="{8D0CFAC4-AEB5-4A63-89DE-943A5BDDA41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8C262-8825-463D-A387-E201CD37FFC3}" type="datetime1">
              <a:rPr lang="en-US" smtClean="0"/>
              <a:pPr/>
              <a:t>11/29/12</a:t>
            </a:fld>
            <a:endParaRPr lang="en-US" dirty="0"/>
          </a:p>
        </p:txBody>
      </p:sp>
      <p:sp>
        <p:nvSpPr>
          <p:cNvPr id="3" name="Footer Placeholder 2"/>
          <p:cNvSpPr>
            <a:spLocks noGrp="1"/>
          </p:cNvSpPr>
          <p:nvPr>
            <p:ph type="ftr" sz="quarter" idx="11"/>
          </p:nvPr>
        </p:nvSpPr>
        <p:spPr/>
        <p:txBody>
          <a:bodyPr/>
          <a:lstStyle/>
          <a:p>
            <a:r>
              <a:rPr lang="en-US" dirty="0" smtClean="0"/>
              <a:t>Ombuds annual report 2010-2011</a:t>
            </a:r>
            <a:endParaRPr lang="en-US" dirty="0"/>
          </a:p>
        </p:txBody>
      </p:sp>
      <p:sp>
        <p:nvSpPr>
          <p:cNvPr id="4" name="Slide Number Placeholder 3"/>
          <p:cNvSpPr>
            <a:spLocks noGrp="1"/>
          </p:cNvSpPr>
          <p:nvPr>
            <p:ph type="sldNum" sz="quarter" idx="12"/>
          </p:nvPr>
        </p:nvSpPr>
        <p:spPr/>
        <p:txBody>
          <a:bodyPr/>
          <a:lstStyle/>
          <a:p>
            <a:fld id="{8D0CFAC4-AEB5-4A63-89DE-943A5BDDA41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9A13BB-5C25-4FF5-AA06-69E9EFB132B3}" type="datetime1">
              <a:rPr lang="en-US" smtClean="0"/>
              <a:pPr/>
              <a:t>11/29/12</a:t>
            </a:fld>
            <a:endParaRPr lang="en-US" dirty="0"/>
          </a:p>
        </p:txBody>
      </p:sp>
      <p:sp>
        <p:nvSpPr>
          <p:cNvPr id="6" name="Footer Placeholder 5"/>
          <p:cNvSpPr>
            <a:spLocks noGrp="1"/>
          </p:cNvSpPr>
          <p:nvPr>
            <p:ph type="ftr" sz="quarter" idx="11"/>
          </p:nvPr>
        </p:nvSpPr>
        <p:spPr/>
        <p:txBody>
          <a:bodyPr/>
          <a:lstStyle/>
          <a:p>
            <a:r>
              <a:rPr lang="en-US" dirty="0" smtClean="0"/>
              <a:t>Ombuds annual report 2010-2011</a:t>
            </a:r>
            <a:endParaRPr lang="en-US" dirty="0"/>
          </a:p>
        </p:txBody>
      </p:sp>
      <p:sp>
        <p:nvSpPr>
          <p:cNvPr id="7" name="Slide Number Placeholder 6"/>
          <p:cNvSpPr>
            <a:spLocks noGrp="1"/>
          </p:cNvSpPr>
          <p:nvPr>
            <p:ph type="sldNum" sz="quarter" idx="12"/>
          </p:nvPr>
        </p:nvSpPr>
        <p:spPr/>
        <p:txBody>
          <a:bodyPr/>
          <a:lstStyle/>
          <a:p>
            <a:fld id="{8D0CFAC4-AEB5-4A63-89DE-943A5BDDA41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095D0A-D7F1-45FD-A7C0-D275186F0D23}" type="datetime1">
              <a:rPr lang="en-US" smtClean="0"/>
              <a:pPr/>
              <a:t>11/29/12</a:t>
            </a:fld>
            <a:endParaRPr lang="en-US" dirty="0"/>
          </a:p>
        </p:txBody>
      </p:sp>
      <p:sp>
        <p:nvSpPr>
          <p:cNvPr id="6" name="Footer Placeholder 5"/>
          <p:cNvSpPr>
            <a:spLocks noGrp="1"/>
          </p:cNvSpPr>
          <p:nvPr>
            <p:ph type="ftr" sz="quarter" idx="11"/>
          </p:nvPr>
        </p:nvSpPr>
        <p:spPr/>
        <p:txBody>
          <a:bodyPr/>
          <a:lstStyle/>
          <a:p>
            <a:r>
              <a:rPr lang="en-US" dirty="0" smtClean="0"/>
              <a:t>Ombuds annual report 2010-2011</a:t>
            </a:r>
            <a:endParaRPr lang="en-US" dirty="0"/>
          </a:p>
        </p:txBody>
      </p:sp>
      <p:sp>
        <p:nvSpPr>
          <p:cNvPr id="7" name="Slide Number Placeholder 6"/>
          <p:cNvSpPr>
            <a:spLocks noGrp="1"/>
          </p:cNvSpPr>
          <p:nvPr>
            <p:ph type="sldNum" sz="quarter" idx="12"/>
          </p:nvPr>
        </p:nvSpPr>
        <p:spPr/>
        <p:txBody>
          <a:bodyPr/>
          <a:lstStyle/>
          <a:p>
            <a:fld id="{8D0CFAC4-AEB5-4A63-89DE-943A5BDDA41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8C6DF-EF0C-4CC7-801A-AAA3E2035D31}" type="datetime1">
              <a:rPr lang="en-US" smtClean="0"/>
              <a:pPr/>
              <a:t>11/29/12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Ombuds annual report 2010-2011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CFAC4-AEB5-4A63-89DE-943A5BDDA41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4" Type="http://schemas.openxmlformats.org/officeDocument/2006/relationships/chart" Target="../charts/chart12.xml"/><Relationship Id="rId5" Type="http://schemas.openxmlformats.org/officeDocument/2006/relationships/chart" Target="../charts/chart13.xml"/><Relationship Id="rId6" Type="http://schemas.openxmlformats.org/officeDocument/2006/relationships/chart" Target="../charts/chart14.xml"/><Relationship Id="rId1" Type="http://schemas.openxmlformats.org/officeDocument/2006/relationships/slideLayout" Target="../slideLayouts/slideLayout7.xml"/><Relationship Id="rId2" Type="http://schemas.openxmlformats.org/officeDocument/2006/relationships/chart" Target="../charts/char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5.xml"/><Relationship Id="rId3" Type="http://schemas.openxmlformats.org/officeDocument/2006/relationships/chart" Target="../charts/char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chart" Target="../charts/chart5.xml"/><Relationship Id="rId1" Type="http://schemas.openxmlformats.org/officeDocument/2006/relationships/slideLayout" Target="../slideLayouts/slideLayout7.xml"/><Relationship Id="rId2"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2520" y="228600"/>
            <a:ext cx="5915274" cy="2231380"/>
          </a:xfrm>
          <a:prstGeom prst="rect">
            <a:avLst/>
          </a:prstGeom>
          <a:noFill/>
        </p:spPr>
        <p:txBody>
          <a:bodyPr wrap="none" rtlCol="0">
            <a:spAutoFit/>
          </a:bodyPr>
          <a:lstStyle/>
          <a:p>
            <a:pPr algn="ctr"/>
            <a:r>
              <a:rPr lang="en-US" sz="2800" b="1" dirty="0" smtClean="0"/>
              <a:t>CERN Ombuds’ Report</a:t>
            </a:r>
          </a:p>
          <a:p>
            <a:pPr algn="ctr">
              <a:spcBef>
                <a:spcPts val="1800"/>
              </a:spcBef>
            </a:pPr>
            <a:r>
              <a:rPr lang="en-US" sz="2400" b="1" dirty="0" smtClean="0"/>
              <a:t>during the period 1 July 2011 to 30 June 2012</a:t>
            </a:r>
          </a:p>
          <a:p>
            <a:pPr algn="ctr">
              <a:spcBef>
                <a:spcPts val="1800"/>
              </a:spcBef>
            </a:pPr>
            <a:r>
              <a:rPr lang="en-US" i="1" dirty="0" smtClean="0"/>
              <a:t>Presentation at the CERN Extended Directorate</a:t>
            </a:r>
          </a:p>
          <a:p>
            <a:pPr algn="ctr">
              <a:spcBef>
                <a:spcPts val="1800"/>
              </a:spcBef>
            </a:pPr>
            <a:endParaRPr lang="en-US" sz="2400" b="1" i="1" dirty="0"/>
          </a:p>
        </p:txBody>
      </p:sp>
      <p:sp>
        <p:nvSpPr>
          <p:cNvPr id="5" name="TextBox 4"/>
          <p:cNvSpPr txBox="1"/>
          <p:nvPr/>
        </p:nvSpPr>
        <p:spPr>
          <a:xfrm>
            <a:off x="1447800" y="2308268"/>
            <a:ext cx="6858000" cy="4016484"/>
          </a:xfrm>
          <a:prstGeom prst="rect">
            <a:avLst/>
          </a:prstGeom>
          <a:noFill/>
        </p:spPr>
        <p:txBody>
          <a:bodyPr wrap="square" rtlCol="0">
            <a:spAutoFit/>
          </a:bodyPr>
          <a:lstStyle/>
          <a:p>
            <a:pPr marL="355600" indent="-355600">
              <a:buFont typeface="Arial" pitchFamily="34" charset="0"/>
              <a:buChar char="•"/>
              <a:tabLst>
                <a:tab pos="355600" algn="l"/>
              </a:tabLst>
            </a:pPr>
            <a:r>
              <a:rPr lang="en-US" sz="2400" dirty="0" smtClean="0"/>
              <a:t>Short recall of the role of the Ombuds</a:t>
            </a:r>
          </a:p>
          <a:p>
            <a:pPr marL="355600" indent="-355600">
              <a:spcBef>
                <a:spcPts val="300"/>
              </a:spcBef>
              <a:buFont typeface="Arial" pitchFamily="34" charset="0"/>
              <a:buChar char="•"/>
              <a:tabLst>
                <a:tab pos="355600" algn="l"/>
              </a:tabLst>
            </a:pPr>
            <a:r>
              <a:rPr lang="en-US" sz="2400" dirty="0" smtClean="0"/>
              <a:t>Aim of the presentation</a:t>
            </a:r>
          </a:p>
          <a:p>
            <a:pPr marL="355600" indent="-355600">
              <a:spcBef>
                <a:spcPts val="300"/>
              </a:spcBef>
              <a:buFont typeface="Arial" pitchFamily="34" charset="0"/>
              <a:buChar char="•"/>
              <a:tabLst>
                <a:tab pos="355600" algn="l"/>
              </a:tabLst>
            </a:pPr>
            <a:r>
              <a:rPr lang="en-US" sz="2400" dirty="0" smtClean="0"/>
              <a:t>Profiles of those using the Ombuds’ service  </a:t>
            </a:r>
            <a:endParaRPr lang="en-US" sz="2400" b="1" dirty="0" smtClean="0"/>
          </a:p>
          <a:p>
            <a:pPr marL="355600" indent="-355600">
              <a:spcBef>
                <a:spcPts val="300"/>
              </a:spcBef>
              <a:buFont typeface="Arial" pitchFamily="34" charset="0"/>
              <a:buChar char="•"/>
              <a:tabLst>
                <a:tab pos="355600" algn="l"/>
              </a:tabLst>
            </a:pPr>
            <a:r>
              <a:rPr lang="en-US" sz="2400" dirty="0" smtClean="0"/>
              <a:t>Categories of main issues</a:t>
            </a:r>
            <a:endParaRPr lang="en-US" sz="2400" b="1" strike="sngStrike" dirty="0" smtClean="0">
              <a:solidFill>
                <a:srgbClr val="C00000"/>
              </a:solidFill>
            </a:endParaRPr>
          </a:p>
          <a:p>
            <a:pPr marL="355600" indent="-355600">
              <a:spcBef>
                <a:spcPts val="300"/>
              </a:spcBef>
              <a:buFont typeface="Arial" pitchFamily="34" charset="0"/>
              <a:buChar char="•"/>
              <a:tabLst>
                <a:tab pos="355600" algn="l"/>
              </a:tabLst>
            </a:pPr>
            <a:r>
              <a:rPr lang="en-US" sz="2400" dirty="0" smtClean="0"/>
              <a:t>Process and results</a:t>
            </a:r>
          </a:p>
          <a:p>
            <a:pPr marL="355600" indent="-355600">
              <a:spcBef>
                <a:spcPts val="300"/>
              </a:spcBef>
              <a:buFont typeface="Arial" pitchFamily="34" charset="0"/>
              <a:buChar char="•"/>
              <a:tabLst>
                <a:tab pos="355600" algn="l"/>
              </a:tabLst>
            </a:pPr>
            <a:r>
              <a:rPr lang="en-US" sz="2400" dirty="0" smtClean="0"/>
              <a:t>Additional activities undertaken by the Ombuds</a:t>
            </a:r>
            <a:br>
              <a:rPr lang="en-US" sz="2400" dirty="0" smtClean="0"/>
            </a:br>
            <a:r>
              <a:rPr lang="en-US" sz="2400" dirty="0" smtClean="0"/>
              <a:t>in the second year</a:t>
            </a:r>
          </a:p>
          <a:p>
            <a:pPr marL="355600" indent="-355600">
              <a:spcBef>
                <a:spcPts val="300"/>
              </a:spcBef>
              <a:buFont typeface="Arial" pitchFamily="34" charset="0"/>
              <a:buChar char="•"/>
              <a:tabLst>
                <a:tab pos="355600" algn="l"/>
              </a:tabLst>
            </a:pPr>
            <a:r>
              <a:rPr lang="en-US" sz="2400" dirty="0" smtClean="0"/>
              <a:t>Observations  and suggestions</a:t>
            </a:r>
          </a:p>
          <a:p>
            <a:pPr marL="355600" indent="-355600">
              <a:tabLst>
                <a:tab pos="355600" algn="l"/>
              </a:tabLst>
            </a:pPr>
            <a:endParaRPr lang="en-US" sz="2400" dirty="0" smtClean="0"/>
          </a:p>
          <a:p>
            <a:endParaRPr lang="en-US" sz="2400" dirty="0"/>
          </a:p>
        </p:txBody>
      </p:sp>
      <p:sp>
        <p:nvSpPr>
          <p:cNvPr id="7" name="Footer Placeholder 6"/>
          <p:cNvSpPr>
            <a:spLocks noGrp="1"/>
          </p:cNvSpPr>
          <p:nvPr>
            <p:ph type="ftr" sz="quarter" idx="11"/>
          </p:nvPr>
        </p:nvSpPr>
        <p:spPr/>
        <p:txBody>
          <a:bodyPr/>
          <a:lstStyle/>
          <a:p>
            <a:r>
              <a:rPr lang="en-US" dirty="0" smtClean="0"/>
              <a:t>Ombuds report 2011-2012</a:t>
            </a:r>
            <a:endParaRPr lang="en-US" dirty="0"/>
          </a:p>
        </p:txBody>
      </p:sp>
      <p:sp>
        <p:nvSpPr>
          <p:cNvPr id="6" name="Slide Number Placeholder 5"/>
          <p:cNvSpPr>
            <a:spLocks noGrp="1"/>
          </p:cNvSpPr>
          <p:nvPr>
            <p:ph type="sldNum" sz="quarter" idx="12"/>
          </p:nvPr>
        </p:nvSpPr>
        <p:spPr/>
        <p:txBody>
          <a:bodyPr/>
          <a:lstStyle/>
          <a:p>
            <a:fld id="{8D0CFAC4-AEB5-4A63-89DE-943A5BDDA419}" type="slidenum">
              <a:rPr lang="en-US" smtClean="0"/>
              <a:pPr/>
              <a:t>1</a:t>
            </a:fld>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5837" y="5334000"/>
            <a:ext cx="1671363" cy="99075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D0CFAC4-AEB5-4A63-89DE-943A5BDDA419}" type="slidenum">
              <a:rPr lang="en-US" smtClean="0"/>
              <a:pPr/>
              <a:t>10</a:t>
            </a:fld>
            <a:endParaRPr lang="en-US" dirty="0"/>
          </a:p>
        </p:txBody>
      </p:sp>
      <p:sp>
        <p:nvSpPr>
          <p:cNvPr id="5" name="Rounded Rectangle 4"/>
          <p:cNvSpPr/>
          <p:nvPr/>
        </p:nvSpPr>
        <p:spPr>
          <a:xfrm>
            <a:off x="1295400" y="685800"/>
            <a:ext cx="6324600" cy="3657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143000" y="4800600"/>
            <a:ext cx="6702257" cy="923330"/>
          </a:xfrm>
          <a:prstGeom prst="rect">
            <a:avLst/>
          </a:prstGeom>
          <a:noFill/>
        </p:spPr>
        <p:txBody>
          <a:bodyPr wrap="square" rtlCol="0">
            <a:spAutoFit/>
          </a:bodyPr>
          <a:lstStyle/>
          <a:p>
            <a:pPr>
              <a:buFont typeface="Arial" pitchFamily="34" charset="0"/>
              <a:buChar char="•"/>
              <a:tabLst>
                <a:tab pos="355600" algn="l"/>
              </a:tabLst>
            </a:pPr>
            <a:r>
              <a:rPr lang="en-US" dirty="0" smtClean="0"/>
              <a:t>	Long-term career assessment and assignments need attention.</a:t>
            </a:r>
          </a:p>
          <a:p>
            <a:pPr>
              <a:buFont typeface="Arial" pitchFamily="34" charset="0"/>
              <a:buChar char="•"/>
              <a:tabLst>
                <a:tab pos="355600" algn="l"/>
              </a:tabLst>
            </a:pPr>
            <a:endParaRPr lang="en-US" dirty="0" smtClean="0"/>
          </a:p>
          <a:p>
            <a:pPr>
              <a:buFont typeface="Arial" pitchFamily="34" charset="0"/>
              <a:buChar char="•"/>
              <a:tabLst>
                <a:tab pos="355600" algn="l"/>
              </a:tabLst>
            </a:pPr>
            <a:r>
              <a:rPr lang="en-US" dirty="0" smtClean="0"/>
              <a:t>	The number of issues related to internal mobility remain low.</a:t>
            </a:r>
            <a:endParaRPr lang="en-US" dirty="0"/>
          </a:p>
        </p:txBody>
      </p:sp>
      <p:graphicFrame>
        <p:nvGraphicFramePr>
          <p:cNvPr id="9" name="Chart 8"/>
          <p:cNvGraphicFramePr>
            <a:graphicFrameLocks noChangeAspect="1"/>
          </p:cNvGraphicFramePr>
          <p:nvPr>
            <p:extLst>
              <p:ext uri="{D42A27DB-BD31-4B8C-83A1-F6EECF244321}">
                <p14:modId xmlns:p14="http://schemas.microsoft.com/office/powerpoint/2010/main" val="2346663073"/>
              </p:ext>
            </p:extLst>
          </p:nvPr>
        </p:nvGraphicFramePr>
        <p:xfrm>
          <a:off x="1676395" y="914400"/>
          <a:ext cx="5711736" cy="3268980"/>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D0CFAC4-AEB5-4A63-89DE-943A5BDDA419}" type="slidenum">
              <a:rPr lang="en-US" smtClean="0"/>
              <a:pPr/>
              <a:t>11</a:t>
            </a:fld>
            <a:endParaRPr lang="en-US" dirty="0"/>
          </a:p>
        </p:txBody>
      </p:sp>
      <p:sp>
        <p:nvSpPr>
          <p:cNvPr id="5" name="Rounded Rectangle 4"/>
          <p:cNvSpPr/>
          <p:nvPr/>
        </p:nvSpPr>
        <p:spPr>
          <a:xfrm>
            <a:off x="1676400" y="533400"/>
            <a:ext cx="5867400" cy="37338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78873" y="4572000"/>
            <a:ext cx="7647093" cy="1354217"/>
          </a:xfrm>
          <a:prstGeom prst="rect">
            <a:avLst/>
          </a:prstGeom>
          <a:noFill/>
        </p:spPr>
        <p:txBody>
          <a:bodyPr wrap="none" rtlCol="0">
            <a:spAutoFit/>
          </a:bodyPr>
          <a:lstStyle/>
          <a:p>
            <a:pPr>
              <a:buFont typeface="Arial" pitchFamily="34" charset="0"/>
              <a:buChar char="•"/>
              <a:tabLst>
                <a:tab pos="355600" algn="l"/>
              </a:tabLst>
            </a:pPr>
            <a:r>
              <a:rPr lang="en-US" dirty="0" smtClean="0"/>
              <a:t>	Issues between peers are fewer than between supervisees and supervisors.</a:t>
            </a:r>
          </a:p>
          <a:p>
            <a:pPr>
              <a:spcBef>
                <a:spcPts val="600"/>
              </a:spcBef>
              <a:buFont typeface="Arial" pitchFamily="34" charset="0"/>
              <a:buChar char="•"/>
              <a:tabLst>
                <a:tab pos="355600" algn="l"/>
              </a:tabLst>
            </a:pPr>
            <a:r>
              <a:rPr lang="en-US" dirty="0" smtClean="0"/>
              <a:t>	Many issues are related to communication.</a:t>
            </a:r>
          </a:p>
          <a:p>
            <a:pPr>
              <a:spcBef>
                <a:spcPts val="600"/>
              </a:spcBef>
              <a:buFont typeface="Arial" pitchFamily="34" charset="0"/>
              <a:buChar char="•"/>
              <a:tabLst>
                <a:tab pos="355600" algn="l"/>
              </a:tabLst>
            </a:pPr>
            <a:r>
              <a:rPr lang="en-US" dirty="0" smtClean="0"/>
              <a:t>	The role of the manager is also involved in this category of issues.</a:t>
            </a:r>
          </a:p>
          <a:p>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959580954"/>
              </p:ext>
            </p:extLst>
          </p:nvPr>
        </p:nvGraphicFramePr>
        <p:xfrm>
          <a:off x="2139723" y="755876"/>
          <a:ext cx="4940754" cy="3288848"/>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15191" y="152400"/>
            <a:ext cx="8610600" cy="28194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Footer Placeholder 1"/>
          <p:cNvSpPr>
            <a:spLocks noGrp="1"/>
          </p:cNvSpPr>
          <p:nvPr>
            <p:ph type="ftr" sz="quarter" idx="11"/>
          </p:nvPr>
        </p:nvSpPr>
        <p:spPr/>
        <p:txBody>
          <a:bodyPr/>
          <a:lstStyle/>
          <a:p>
            <a:r>
              <a:rPr lang="en-US" dirty="0" smtClean="0"/>
              <a:t>Ombuds annual report 2010-2011</a:t>
            </a:r>
            <a:endParaRPr lang="en-US" dirty="0"/>
          </a:p>
        </p:txBody>
      </p:sp>
      <p:sp>
        <p:nvSpPr>
          <p:cNvPr id="3" name="Slide Number Placeholder 2"/>
          <p:cNvSpPr>
            <a:spLocks noGrp="1"/>
          </p:cNvSpPr>
          <p:nvPr>
            <p:ph type="sldNum" sz="quarter" idx="12"/>
          </p:nvPr>
        </p:nvSpPr>
        <p:spPr/>
        <p:txBody>
          <a:bodyPr/>
          <a:lstStyle/>
          <a:p>
            <a:fld id="{8D0CFAC4-AEB5-4A63-89DE-943A5BDDA419}" type="slidenum">
              <a:rPr lang="en-US" smtClean="0"/>
              <a:pPr/>
              <a:t>12</a:t>
            </a:fld>
            <a:endParaRPr lang="en-US" dirty="0"/>
          </a:p>
        </p:txBody>
      </p:sp>
      <p:graphicFrame>
        <p:nvGraphicFramePr>
          <p:cNvPr id="10" name="Chart 9"/>
          <p:cNvGraphicFramePr>
            <a:graphicFrameLocks noChangeAspect="1"/>
          </p:cNvGraphicFramePr>
          <p:nvPr>
            <p:extLst>
              <p:ext uri="{D42A27DB-BD31-4B8C-83A1-F6EECF244321}">
                <p14:modId xmlns:p14="http://schemas.microsoft.com/office/powerpoint/2010/main" val="3948549765"/>
              </p:ext>
            </p:extLst>
          </p:nvPr>
        </p:nvGraphicFramePr>
        <p:xfrm>
          <a:off x="569621" y="327660"/>
          <a:ext cx="4085506" cy="24688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noChangeAspect="1"/>
          </p:cNvGraphicFramePr>
          <p:nvPr>
            <p:extLst>
              <p:ext uri="{D42A27DB-BD31-4B8C-83A1-F6EECF244321}">
                <p14:modId xmlns:p14="http://schemas.microsoft.com/office/powerpoint/2010/main" val="2778426948"/>
              </p:ext>
            </p:extLst>
          </p:nvPr>
        </p:nvGraphicFramePr>
        <p:xfrm>
          <a:off x="4620491" y="327660"/>
          <a:ext cx="4140788" cy="24688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noChangeAspect="1"/>
          </p:cNvGraphicFramePr>
          <p:nvPr>
            <p:extLst>
              <p:ext uri="{D42A27DB-BD31-4B8C-83A1-F6EECF244321}">
                <p14:modId xmlns:p14="http://schemas.microsoft.com/office/powerpoint/2010/main" val="2636467430"/>
              </p:ext>
            </p:extLst>
          </p:nvPr>
        </p:nvGraphicFramePr>
        <p:xfrm>
          <a:off x="315191" y="3657600"/>
          <a:ext cx="3665827" cy="219427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noChangeAspect="1"/>
          </p:cNvGraphicFramePr>
          <p:nvPr>
            <p:extLst>
              <p:ext uri="{D42A27DB-BD31-4B8C-83A1-F6EECF244321}">
                <p14:modId xmlns:p14="http://schemas.microsoft.com/office/powerpoint/2010/main" val="1163048690"/>
              </p:ext>
            </p:extLst>
          </p:nvPr>
        </p:nvGraphicFramePr>
        <p:xfrm>
          <a:off x="4191000" y="3124200"/>
          <a:ext cx="4183380" cy="155863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a:graphicFrameLocks noChangeAspect="1"/>
          </p:cNvGraphicFramePr>
          <p:nvPr>
            <p:extLst>
              <p:ext uri="{D42A27DB-BD31-4B8C-83A1-F6EECF244321}">
                <p14:modId xmlns:p14="http://schemas.microsoft.com/office/powerpoint/2010/main" val="1071628434"/>
              </p:ext>
            </p:extLst>
          </p:nvPr>
        </p:nvGraphicFramePr>
        <p:xfrm>
          <a:off x="4267200" y="4800600"/>
          <a:ext cx="4419600" cy="164592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0607598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400800" y="6280150"/>
            <a:ext cx="2133600" cy="365125"/>
          </a:xfrm>
        </p:spPr>
        <p:txBody>
          <a:bodyPr/>
          <a:lstStyle/>
          <a:p>
            <a:fld id="{8D0CFAC4-AEB5-4A63-89DE-943A5BDDA419}" type="slidenum">
              <a:rPr lang="en-US" smtClean="0"/>
              <a:pPr/>
              <a:t>13</a:t>
            </a:fld>
            <a:endParaRPr lang="en-US" dirty="0"/>
          </a:p>
        </p:txBody>
      </p:sp>
      <p:sp>
        <p:nvSpPr>
          <p:cNvPr id="4" name="TextBox 3"/>
          <p:cNvSpPr txBox="1"/>
          <p:nvPr/>
        </p:nvSpPr>
        <p:spPr>
          <a:xfrm>
            <a:off x="457200" y="304800"/>
            <a:ext cx="8153400" cy="461665"/>
          </a:xfrm>
          <a:prstGeom prst="rect">
            <a:avLst/>
          </a:prstGeom>
          <a:noFill/>
        </p:spPr>
        <p:txBody>
          <a:bodyPr wrap="square" rtlCol="0">
            <a:spAutoFit/>
          </a:bodyPr>
          <a:lstStyle/>
          <a:p>
            <a:pPr algn="ctr"/>
            <a:r>
              <a:rPr lang="en-US" sz="2400" b="1" dirty="0" smtClean="0"/>
              <a:t>Process and results</a:t>
            </a:r>
            <a:endParaRPr lang="en-US" sz="2400" b="1" dirty="0"/>
          </a:p>
        </p:txBody>
      </p:sp>
      <p:sp>
        <p:nvSpPr>
          <p:cNvPr id="7" name="TextBox 6"/>
          <p:cNvSpPr txBox="1"/>
          <p:nvPr/>
        </p:nvSpPr>
        <p:spPr>
          <a:xfrm>
            <a:off x="5410200" y="3962400"/>
            <a:ext cx="1943353" cy="2031325"/>
          </a:xfrm>
          <a:prstGeom prst="rect">
            <a:avLst/>
          </a:prstGeom>
          <a:noFill/>
        </p:spPr>
        <p:txBody>
          <a:bodyPr wrap="none" rtlCol="0">
            <a:spAutoFit/>
          </a:bodyPr>
          <a:lstStyle/>
          <a:p>
            <a:r>
              <a:rPr lang="en-US" b="1" dirty="0" smtClean="0"/>
              <a:t>Most cases closed</a:t>
            </a:r>
          </a:p>
          <a:p>
            <a:endParaRPr lang="en-US" b="1" dirty="0" smtClean="0"/>
          </a:p>
          <a:p>
            <a:r>
              <a:rPr lang="en-US" b="1" dirty="0" smtClean="0"/>
              <a:t>Referral can be to:</a:t>
            </a:r>
          </a:p>
          <a:p>
            <a:r>
              <a:rPr lang="en-US" dirty="0" smtClean="0"/>
              <a:t>Hierarchy</a:t>
            </a:r>
          </a:p>
          <a:p>
            <a:r>
              <a:rPr lang="en-US" dirty="0" smtClean="0"/>
              <a:t>HR Department</a:t>
            </a:r>
          </a:p>
          <a:p>
            <a:r>
              <a:rPr lang="en-US" dirty="0" smtClean="0"/>
              <a:t>Medical Service</a:t>
            </a:r>
          </a:p>
          <a:p>
            <a:r>
              <a:rPr lang="en-US" dirty="0" smtClean="0"/>
              <a:t>Social Service</a:t>
            </a:r>
            <a:endParaRPr lang="en-US" dirty="0"/>
          </a:p>
        </p:txBody>
      </p:sp>
      <p:sp>
        <p:nvSpPr>
          <p:cNvPr id="8" name="TextBox 7"/>
          <p:cNvSpPr txBox="1"/>
          <p:nvPr/>
        </p:nvSpPr>
        <p:spPr>
          <a:xfrm>
            <a:off x="5410201" y="1447800"/>
            <a:ext cx="3352800" cy="1200329"/>
          </a:xfrm>
          <a:prstGeom prst="rect">
            <a:avLst/>
          </a:prstGeom>
          <a:noFill/>
        </p:spPr>
        <p:txBody>
          <a:bodyPr wrap="square" rtlCol="0">
            <a:spAutoFit/>
          </a:bodyPr>
          <a:lstStyle/>
          <a:p>
            <a:r>
              <a:rPr lang="en-US" b="1" dirty="0" smtClean="0"/>
              <a:t>Main tendency:</a:t>
            </a:r>
          </a:p>
          <a:p>
            <a:r>
              <a:rPr lang="en-US" dirty="0" smtClean="0"/>
              <a:t>Advice/coaching and </a:t>
            </a:r>
            <a:r>
              <a:rPr lang="en-US" dirty="0"/>
              <a:t>d</a:t>
            </a:r>
            <a:r>
              <a:rPr lang="en-US" dirty="0" smtClean="0"/>
              <a:t>iscussion.  The most frequent process is to enable self-guided resolution.</a:t>
            </a:r>
          </a:p>
        </p:txBody>
      </p:sp>
      <p:graphicFrame>
        <p:nvGraphicFramePr>
          <p:cNvPr id="9" name="Chart 8"/>
          <p:cNvGraphicFramePr>
            <a:graphicFrameLocks/>
          </p:cNvGraphicFramePr>
          <p:nvPr>
            <p:extLst>
              <p:ext uri="{D42A27DB-BD31-4B8C-83A1-F6EECF244321}">
                <p14:modId xmlns:p14="http://schemas.microsoft.com/office/powerpoint/2010/main" val="1122688640"/>
              </p:ext>
            </p:extLst>
          </p:nvPr>
        </p:nvGraphicFramePr>
        <p:xfrm>
          <a:off x="450273" y="990600"/>
          <a:ext cx="4736042" cy="237172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3717906656"/>
              </p:ext>
            </p:extLst>
          </p:nvPr>
        </p:nvGraphicFramePr>
        <p:xfrm>
          <a:off x="457200" y="3505200"/>
          <a:ext cx="4603750" cy="2746375"/>
        </p:xfrm>
        <a:graphic>
          <a:graphicData uri="http://schemas.openxmlformats.org/drawingml/2006/chart">
            <c:chart xmlns:c="http://schemas.openxmlformats.org/drawingml/2006/chart" xmlns:r="http://schemas.openxmlformats.org/officeDocument/2006/relationships" r:id="rId3"/>
          </a:graphicData>
        </a:graphic>
      </p:graphicFrame>
      <p:sp>
        <p:nvSpPr>
          <p:cNvPr id="12"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D0CFAC4-AEB5-4A63-89DE-943A5BDDA419}" type="slidenum">
              <a:rPr lang="en-US" smtClean="0"/>
              <a:pPr/>
              <a:t>14</a:t>
            </a:fld>
            <a:endParaRPr lang="en-US" dirty="0"/>
          </a:p>
        </p:txBody>
      </p:sp>
      <p:sp>
        <p:nvSpPr>
          <p:cNvPr id="4" name="TextBox 3"/>
          <p:cNvSpPr txBox="1"/>
          <p:nvPr/>
        </p:nvSpPr>
        <p:spPr>
          <a:xfrm>
            <a:off x="505252" y="1107042"/>
            <a:ext cx="8105348" cy="6032421"/>
          </a:xfrm>
          <a:prstGeom prst="rect">
            <a:avLst/>
          </a:prstGeom>
          <a:noFill/>
        </p:spPr>
        <p:txBody>
          <a:bodyPr wrap="square" rtlCol="0">
            <a:spAutoFit/>
          </a:bodyPr>
          <a:lstStyle/>
          <a:p>
            <a:r>
              <a:rPr lang="en-US" sz="1600" b="1" dirty="0" smtClean="0"/>
              <a:t>Within CERN:</a:t>
            </a:r>
          </a:p>
          <a:p>
            <a:pPr>
              <a:buFont typeface="Arial" pitchFamily="34" charset="0"/>
              <a:buChar char="•"/>
              <a:tabLst>
                <a:tab pos="177800" algn="l"/>
              </a:tabLst>
            </a:pPr>
            <a:r>
              <a:rPr lang="en-US" sz="1600" dirty="0" smtClean="0"/>
              <a:t>	Ombuds Corner: 31 articles in the CERN Bulletin in two years</a:t>
            </a:r>
          </a:p>
          <a:p>
            <a:pPr>
              <a:buFont typeface="Arial" pitchFamily="34" charset="0"/>
              <a:buChar char="•"/>
              <a:tabLst>
                <a:tab pos="177800" algn="l"/>
              </a:tabLst>
            </a:pPr>
            <a:r>
              <a:rPr lang="en-US" sz="1600" dirty="0" smtClean="0"/>
              <a:t>	Presentations in Departments, CERN Induction Program and Core Package training for 	Managers</a:t>
            </a:r>
          </a:p>
          <a:p>
            <a:pPr>
              <a:buFont typeface="Arial" pitchFamily="34" charset="0"/>
              <a:buChar char="•"/>
              <a:tabLst>
                <a:tab pos="177800" algn="l"/>
              </a:tabLst>
            </a:pPr>
            <a:r>
              <a:rPr lang="en-US" sz="1600" dirty="0"/>
              <a:t> </a:t>
            </a:r>
            <a:r>
              <a:rPr lang="en-US" sz="1600" dirty="0" smtClean="0"/>
              <a:t> Organization of a visit to CERN of the Ombuds of the International Organizations in Geneva</a:t>
            </a:r>
          </a:p>
          <a:p>
            <a:pPr>
              <a:buFont typeface="Arial" pitchFamily="34" charset="0"/>
              <a:buChar char="•"/>
              <a:tabLst>
                <a:tab pos="177800" algn="l"/>
              </a:tabLst>
            </a:pPr>
            <a:r>
              <a:rPr lang="en-US" sz="1600" dirty="0" smtClean="0"/>
              <a:t>	Publication of two guides for Managers and Complainants on the prevention of harassment </a:t>
            </a:r>
          </a:p>
          <a:p>
            <a:pPr>
              <a:tabLst>
                <a:tab pos="177800" algn="l"/>
              </a:tabLst>
            </a:pPr>
            <a:r>
              <a:rPr lang="en-US" sz="1600" b="1" dirty="0" smtClean="0">
                <a:solidFill>
                  <a:srgbClr val="C00000"/>
                </a:solidFill>
              </a:rPr>
              <a:t>	in http://cern.ch/Ombuds</a:t>
            </a:r>
          </a:p>
          <a:p>
            <a:endParaRPr lang="en-US" sz="1600" dirty="0"/>
          </a:p>
          <a:p>
            <a:r>
              <a:rPr lang="en-US" sz="1600" b="1" dirty="0" smtClean="0"/>
              <a:t>Outside CERN:</a:t>
            </a:r>
          </a:p>
          <a:p>
            <a:pPr>
              <a:buFont typeface="Arial" pitchFamily="34" charset="0"/>
              <a:buChar char="•"/>
              <a:tabLst>
                <a:tab pos="177800" algn="l"/>
              </a:tabLst>
            </a:pPr>
            <a:r>
              <a:rPr lang="en-US" sz="1600" dirty="0" smtClean="0"/>
              <a:t>	Member of the International Ombudsman Association [IOA]</a:t>
            </a:r>
          </a:p>
          <a:p>
            <a:pPr>
              <a:buFont typeface="Arial" pitchFamily="34" charset="0"/>
              <a:buChar char="•"/>
              <a:tabLst>
                <a:tab pos="177800" algn="l"/>
              </a:tabLst>
            </a:pPr>
            <a:r>
              <a:rPr lang="en-US" sz="1600" dirty="0" smtClean="0"/>
              <a:t>	Member of the United Nations And Related International Organizations [UNARIO]</a:t>
            </a:r>
          </a:p>
          <a:p>
            <a:pPr>
              <a:buFont typeface="Arial" pitchFamily="34" charset="0"/>
              <a:buChar char="•"/>
              <a:tabLst>
                <a:tab pos="177800" algn="l"/>
              </a:tabLst>
            </a:pPr>
            <a:r>
              <a:rPr lang="en-US" sz="1600" dirty="0" smtClean="0"/>
              <a:t>	Monthly contacts with International Organizations Ombuds in Geneva</a:t>
            </a:r>
          </a:p>
          <a:p>
            <a:pPr>
              <a:buFont typeface="Arial" pitchFamily="34" charset="0"/>
              <a:buChar char="•"/>
              <a:tabLst>
                <a:tab pos="177800" algn="l"/>
              </a:tabLst>
            </a:pPr>
            <a:r>
              <a:rPr lang="en-US" sz="1600" dirty="0" smtClean="0"/>
              <a:t>	Participation to the IOA [Houston, Texas, USA] and UNARIO Conferences [Santiago de Chili 	and MARS Factory in Netherlands].</a:t>
            </a:r>
          </a:p>
          <a:p>
            <a:endParaRPr lang="en-US" sz="1600" dirty="0"/>
          </a:p>
          <a:p>
            <a:r>
              <a:rPr lang="en-US" sz="1600" b="1" dirty="0" smtClean="0"/>
              <a:t>Training:</a:t>
            </a:r>
          </a:p>
          <a:p>
            <a:pPr>
              <a:buFont typeface="Arial" pitchFamily="34" charset="0"/>
              <a:buChar char="•"/>
              <a:tabLst>
                <a:tab pos="177800" algn="l"/>
              </a:tabLst>
            </a:pPr>
            <a:r>
              <a:rPr lang="en-US" sz="1600" dirty="0" smtClean="0"/>
              <a:t>	IOA training on “Conflict Coaching for the Organizational Ombuds”, Houston, Texas, USA</a:t>
            </a:r>
          </a:p>
          <a:p>
            <a:pPr>
              <a:buFont typeface="Arial" pitchFamily="34" charset="0"/>
              <a:buChar char="•"/>
              <a:tabLst>
                <a:tab pos="177800" algn="l"/>
              </a:tabLst>
            </a:pPr>
            <a:r>
              <a:rPr lang="en-US" sz="1600" dirty="0"/>
              <a:t> </a:t>
            </a:r>
            <a:r>
              <a:rPr lang="en-US" sz="1600" dirty="0" smtClean="0"/>
              <a:t> Training on “Mediation with Teams”, PMR, </a:t>
            </a:r>
            <a:r>
              <a:rPr lang="en-US" sz="1600" dirty="0" err="1" smtClean="0"/>
              <a:t>LOndon</a:t>
            </a:r>
            <a:endParaRPr lang="en-US" sz="1600" dirty="0" smtClean="0"/>
          </a:p>
          <a:p>
            <a:pPr>
              <a:buFont typeface="Arial" pitchFamily="34" charset="0"/>
              <a:buChar char="•"/>
              <a:tabLst>
                <a:tab pos="177800" algn="l"/>
              </a:tabLst>
            </a:pPr>
            <a:r>
              <a:rPr lang="en-US" sz="1600" dirty="0"/>
              <a:t> </a:t>
            </a:r>
            <a:r>
              <a:rPr lang="en-US" sz="1600" dirty="0" smtClean="0"/>
              <a:t> Training on “Ethical Decision Making: Values in Action”, WHO, Geneva, Switzerland</a:t>
            </a:r>
          </a:p>
          <a:p>
            <a:pPr>
              <a:buFont typeface="Arial" pitchFamily="34" charset="0"/>
              <a:buChar char="•"/>
              <a:tabLst>
                <a:tab pos="177800" algn="l"/>
              </a:tabLst>
            </a:pPr>
            <a:r>
              <a:rPr lang="en-US" sz="1600" dirty="0" smtClean="0"/>
              <a:t>	Training on “Boss Whispering: The Science and Practice of Coaching Abrasive Leaders”,</a:t>
            </a:r>
          </a:p>
          <a:p>
            <a:pPr>
              <a:tabLst>
                <a:tab pos="177800" algn="l"/>
              </a:tabLst>
            </a:pPr>
            <a:r>
              <a:rPr lang="en-US" sz="1600" dirty="0" smtClean="0"/>
              <a:t>	Toronto, Canada</a:t>
            </a:r>
          </a:p>
          <a:p>
            <a:pPr>
              <a:tabLst>
                <a:tab pos="177800" algn="l"/>
              </a:tabLst>
            </a:pPr>
            <a:endParaRPr lang="en-US" sz="1600" dirty="0" smtClean="0"/>
          </a:p>
          <a:p>
            <a:pPr>
              <a:tabLst>
                <a:tab pos="177800" algn="l"/>
              </a:tabLst>
            </a:pPr>
            <a:endParaRPr lang="en-US" sz="1600" dirty="0" smtClean="0"/>
          </a:p>
          <a:p>
            <a:endParaRPr lang="en-GB" dirty="0"/>
          </a:p>
        </p:txBody>
      </p:sp>
      <p:sp>
        <p:nvSpPr>
          <p:cNvPr id="5" name="TextBox 4"/>
          <p:cNvSpPr txBox="1"/>
          <p:nvPr/>
        </p:nvSpPr>
        <p:spPr>
          <a:xfrm>
            <a:off x="685800" y="294899"/>
            <a:ext cx="7772400" cy="830997"/>
          </a:xfrm>
          <a:prstGeom prst="rect">
            <a:avLst/>
          </a:prstGeom>
          <a:noFill/>
        </p:spPr>
        <p:txBody>
          <a:bodyPr wrap="square" rtlCol="0">
            <a:spAutoFit/>
          </a:bodyPr>
          <a:lstStyle/>
          <a:p>
            <a:pPr algn="ctr"/>
            <a:r>
              <a:rPr lang="fr-CH" sz="2400" b="1" dirty="0" smtClean="0"/>
              <a:t>Additional activities undertaken by the Ombuds</a:t>
            </a:r>
            <a:br>
              <a:rPr lang="fr-CH" sz="2400" b="1" dirty="0" smtClean="0"/>
            </a:br>
            <a:r>
              <a:rPr lang="fr-CH" sz="2400" b="1" dirty="0" smtClean="0"/>
              <a:t> during the second </a:t>
            </a:r>
            <a:r>
              <a:rPr lang="en-US" sz="2400" b="1" dirty="0" smtClean="0"/>
              <a:t>year</a:t>
            </a:r>
            <a:endParaRPr lang="en-US" sz="2400" b="1" dirty="0"/>
          </a:p>
        </p:txBody>
      </p:sp>
      <p:sp>
        <p:nvSpPr>
          <p:cNvPr id="6"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extLst>
      <p:ext uri="{BB962C8B-B14F-4D97-AF65-F5344CB8AC3E}">
        <p14:creationId xmlns:p14="http://schemas.microsoft.com/office/powerpoint/2010/main" val="18218576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D0CFAC4-AEB5-4A63-89DE-943A5BDDA419}" type="slidenum">
              <a:rPr lang="en-US" smtClean="0"/>
              <a:pPr/>
              <a:t>15</a:t>
            </a:fld>
            <a:endParaRPr lang="en-US" dirty="0"/>
          </a:p>
        </p:txBody>
      </p:sp>
      <p:sp>
        <p:nvSpPr>
          <p:cNvPr id="4" name="TextBox 3"/>
          <p:cNvSpPr txBox="1"/>
          <p:nvPr/>
        </p:nvSpPr>
        <p:spPr>
          <a:xfrm>
            <a:off x="-609600" y="553952"/>
            <a:ext cx="4876800" cy="461665"/>
          </a:xfrm>
          <a:prstGeom prst="rect">
            <a:avLst/>
          </a:prstGeom>
          <a:noFill/>
        </p:spPr>
        <p:txBody>
          <a:bodyPr wrap="square" rtlCol="0">
            <a:spAutoFit/>
          </a:bodyPr>
          <a:lstStyle/>
          <a:p>
            <a:pPr algn="ctr"/>
            <a:r>
              <a:rPr lang="en-US" sz="2400" b="1" dirty="0" smtClean="0"/>
              <a:t>Observations</a:t>
            </a:r>
            <a:endParaRPr lang="en-US" sz="2400" b="1" dirty="0"/>
          </a:p>
        </p:txBody>
      </p:sp>
      <p:sp>
        <p:nvSpPr>
          <p:cNvPr id="8" name="TextBox 7"/>
          <p:cNvSpPr txBox="1"/>
          <p:nvPr/>
        </p:nvSpPr>
        <p:spPr>
          <a:xfrm>
            <a:off x="886771" y="1413164"/>
            <a:ext cx="7150675" cy="4801314"/>
          </a:xfrm>
          <a:prstGeom prst="rect">
            <a:avLst/>
          </a:prstGeom>
          <a:noFill/>
        </p:spPr>
        <p:txBody>
          <a:bodyPr wrap="none" rtlCol="0">
            <a:spAutoFit/>
          </a:bodyPr>
          <a:lstStyle/>
          <a:p>
            <a:r>
              <a:rPr lang="en-US" dirty="0" smtClean="0"/>
              <a:t>The number of cases during the second year stays low</a:t>
            </a:r>
            <a:r>
              <a:rPr lang="en-US" dirty="0"/>
              <a:t>:</a:t>
            </a:r>
            <a:endParaRPr lang="en-US" dirty="0" smtClean="0"/>
          </a:p>
          <a:p>
            <a:r>
              <a:rPr lang="en-US" dirty="0" smtClean="0"/>
              <a:t>3.3 % of CERN staff members and few Users</a:t>
            </a:r>
            <a:r>
              <a:rPr lang="en-US" dirty="0"/>
              <a:t>. </a:t>
            </a:r>
            <a:endParaRPr lang="en-US" dirty="0" smtClean="0"/>
          </a:p>
          <a:p>
            <a:r>
              <a:rPr lang="en-US" dirty="0" smtClean="0"/>
              <a:t>CERN </a:t>
            </a:r>
            <a:r>
              <a:rPr lang="en-US" dirty="0"/>
              <a:t>is comparable with other International Organizations.</a:t>
            </a:r>
          </a:p>
          <a:p>
            <a:endParaRPr lang="en-US" dirty="0" smtClean="0"/>
          </a:p>
          <a:p>
            <a:r>
              <a:rPr lang="en-US" dirty="0" smtClean="0"/>
              <a:t>27% increase of the number of cases compared to last year, meaning that</a:t>
            </a:r>
          </a:p>
          <a:p>
            <a:r>
              <a:rPr lang="en-US" dirty="0"/>
              <a:t>a</a:t>
            </a:r>
            <a:r>
              <a:rPr lang="en-US" dirty="0" smtClean="0"/>
              <a:t>wareness and confidence in the Ombuds function are improving.</a:t>
            </a:r>
          </a:p>
          <a:p>
            <a:endParaRPr lang="fr-CH" dirty="0" smtClean="0"/>
          </a:p>
          <a:p>
            <a:r>
              <a:rPr lang="en-US" dirty="0"/>
              <a:t>In terms of respective %s, the Ombuds </a:t>
            </a:r>
            <a:r>
              <a:rPr lang="en-US" dirty="0" smtClean="0"/>
              <a:t>still handled </a:t>
            </a:r>
            <a:r>
              <a:rPr lang="en-US" dirty="0"/>
              <a:t>a higher number of </a:t>
            </a:r>
            <a:endParaRPr lang="en-US" dirty="0" smtClean="0"/>
          </a:p>
          <a:p>
            <a:r>
              <a:rPr lang="en-US" dirty="0" smtClean="0"/>
              <a:t>cases concerning women </a:t>
            </a:r>
            <a:r>
              <a:rPr lang="en-US" dirty="0"/>
              <a:t>compared to </a:t>
            </a:r>
            <a:r>
              <a:rPr lang="en-US" dirty="0" smtClean="0"/>
              <a:t>men (by a factor 2).</a:t>
            </a:r>
            <a:endParaRPr lang="en-US" dirty="0"/>
          </a:p>
          <a:p>
            <a:endParaRPr lang="en-US" dirty="0" smtClean="0"/>
          </a:p>
          <a:p>
            <a:r>
              <a:rPr lang="en-US" dirty="0" smtClean="0"/>
              <a:t>Collaboration with the HR Department, the Staff Association and the </a:t>
            </a:r>
          </a:p>
          <a:p>
            <a:r>
              <a:rPr lang="en-US" dirty="0" smtClean="0"/>
              <a:t>Medical Service has been excellent and fruitful.</a:t>
            </a:r>
          </a:p>
          <a:p>
            <a:endParaRPr lang="en-US" dirty="0" smtClean="0"/>
          </a:p>
          <a:p>
            <a:r>
              <a:rPr lang="en-US" dirty="0" smtClean="0"/>
              <a:t>Feedback from personnel is positive on the function and the service given.</a:t>
            </a:r>
          </a:p>
          <a:p>
            <a:endParaRPr lang="en-US" dirty="0"/>
          </a:p>
          <a:p>
            <a:r>
              <a:rPr lang="en-US" dirty="0" smtClean="0"/>
              <a:t>Most of the cases involve discussions and advices. Few mediations.</a:t>
            </a:r>
            <a:endParaRPr lang="en-US" dirty="0"/>
          </a:p>
          <a:p>
            <a:endParaRPr lang="en-US" dirty="0"/>
          </a:p>
        </p:txBody>
      </p:sp>
      <p:sp>
        <p:nvSpPr>
          <p:cNvPr id="10"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
        <p:nvSpPr>
          <p:cNvPr id="2" name="Rectangle 1"/>
          <p:cNvSpPr/>
          <p:nvPr/>
        </p:nvSpPr>
        <p:spPr>
          <a:xfrm>
            <a:off x="7668828" y="558279"/>
            <a:ext cx="668774" cy="369332"/>
          </a:xfrm>
          <a:prstGeom prst="rect">
            <a:avLst/>
          </a:prstGeom>
        </p:spPr>
        <p:txBody>
          <a:bodyPr wrap="none">
            <a:spAutoFit/>
          </a:bodyPr>
          <a:lstStyle/>
          <a:p>
            <a:pPr algn="ctr"/>
            <a:r>
              <a:rPr lang="en-US" b="1" dirty="0"/>
              <a:t>[</a:t>
            </a:r>
            <a:r>
              <a:rPr lang="en-US" b="1" dirty="0" smtClean="0"/>
              <a:t>1/3]</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D0CFAC4-AEB5-4A63-89DE-943A5BDDA419}" type="slidenum">
              <a:rPr lang="en-US" smtClean="0"/>
              <a:pPr/>
              <a:t>16</a:t>
            </a:fld>
            <a:endParaRPr lang="en-US" dirty="0"/>
          </a:p>
        </p:txBody>
      </p:sp>
      <p:sp>
        <p:nvSpPr>
          <p:cNvPr id="5" name="TextBox 4"/>
          <p:cNvSpPr txBox="1"/>
          <p:nvPr/>
        </p:nvSpPr>
        <p:spPr>
          <a:xfrm>
            <a:off x="838200" y="1219199"/>
            <a:ext cx="7598427" cy="4247317"/>
          </a:xfrm>
          <a:prstGeom prst="rect">
            <a:avLst/>
          </a:prstGeom>
          <a:noFill/>
        </p:spPr>
        <p:txBody>
          <a:bodyPr wrap="none" rtlCol="0">
            <a:spAutoFit/>
          </a:bodyPr>
          <a:lstStyle/>
          <a:p>
            <a:r>
              <a:rPr lang="en-US" dirty="0" smtClean="0"/>
              <a:t>The spectrum of issues is very similar to the one of 2010-2011:</a:t>
            </a:r>
          </a:p>
          <a:p>
            <a:endParaRPr lang="en-US" dirty="0" smtClean="0"/>
          </a:p>
          <a:p>
            <a:pPr marL="1200150" lvl="2" indent="-285750">
              <a:buClr>
                <a:srgbClr val="C00000"/>
              </a:buClr>
              <a:buFont typeface="Wingdings" pitchFamily="2" charset="2"/>
              <a:buChar char="v"/>
            </a:pPr>
            <a:r>
              <a:rPr lang="en-US" dirty="0" smtClean="0"/>
              <a:t>Hierarchical relationships</a:t>
            </a:r>
          </a:p>
          <a:p>
            <a:pPr marL="1200150" lvl="2" indent="-285750">
              <a:buClr>
                <a:srgbClr val="C00000"/>
              </a:buClr>
              <a:buFont typeface="Wingdings" pitchFamily="2" charset="2"/>
              <a:buChar char="v"/>
            </a:pPr>
            <a:r>
              <a:rPr lang="en-US" dirty="0" smtClean="0"/>
              <a:t>Long-term career developments</a:t>
            </a:r>
          </a:p>
          <a:p>
            <a:pPr marL="1200150" lvl="2" indent="-285750">
              <a:buClr>
                <a:srgbClr val="C00000"/>
              </a:buClr>
              <a:buFont typeface="Wingdings" pitchFamily="2" charset="2"/>
              <a:buChar char="v"/>
            </a:pPr>
            <a:r>
              <a:rPr lang="en-US" dirty="0" smtClean="0"/>
              <a:t>Role of managers</a:t>
            </a:r>
          </a:p>
          <a:p>
            <a:pPr marL="1200150" lvl="2" indent="-285750">
              <a:buClr>
                <a:srgbClr val="C00000"/>
              </a:buClr>
              <a:buFont typeface="Wingdings" pitchFamily="2" charset="2"/>
              <a:buChar char="v"/>
            </a:pPr>
            <a:r>
              <a:rPr lang="en-US" dirty="0" smtClean="0"/>
              <a:t>Communication</a:t>
            </a:r>
          </a:p>
          <a:p>
            <a:pPr marL="1200150" lvl="2" indent="-285750">
              <a:buClr>
                <a:srgbClr val="C00000"/>
              </a:buClr>
              <a:buFont typeface="Wingdings" pitchFamily="2" charset="2"/>
              <a:buChar char="v"/>
            </a:pPr>
            <a:r>
              <a:rPr lang="en-US" dirty="0" smtClean="0"/>
              <a:t>Group climate</a:t>
            </a:r>
          </a:p>
          <a:p>
            <a:pPr marL="1200150" lvl="2" indent="-285750">
              <a:buClr>
                <a:srgbClr val="C00000"/>
              </a:buClr>
              <a:buFont typeface="Wingdings" pitchFamily="2" charset="2"/>
              <a:buChar char="v"/>
            </a:pPr>
            <a:r>
              <a:rPr lang="en-US" dirty="0" smtClean="0"/>
              <a:t>Code of Conduct</a:t>
            </a:r>
          </a:p>
          <a:p>
            <a:pPr marL="1200150" lvl="2" indent="-285750">
              <a:buClr>
                <a:srgbClr val="C00000"/>
              </a:buClr>
              <a:buFont typeface="Wingdings" pitchFamily="2" charset="2"/>
              <a:buChar char="v"/>
            </a:pPr>
            <a:r>
              <a:rPr lang="en-US" dirty="0" smtClean="0"/>
              <a:t>Stress</a:t>
            </a:r>
          </a:p>
          <a:p>
            <a:endParaRPr lang="en-US" dirty="0"/>
          </a:p>
          <a:p>
            <a:r>
              <a:rPr lang="en-US" dirty="0" smtClean="0"/>
              <a:t>The CERN </a:t>
            </a:r>
            <a:r>
              <a:rPr lang="en-US" dirty="0"/>
              <a:t>Competency Model, applied specifically during the annual </a:t>
            </a:r>
            <a:r>
              <a:rPr lang="en-US" dirty="0" smtClean="0"/>
              <a:t>evaluative</a:t>
            </a:r>
          </a:p>
          <a:p>
            <a:r>
              <a:rPr lang="en-US" dirty="0" smtClean="0"/>
              <a:t>Interviews [MARS], </a:t>
            </a:r>
            <a:r>
              <a:rPr lang="en-US" dirty="0"/>
              <a:t>will help in fostering </a:t>
            </a:r>
            <a:r>
              <a:rPr lang="en-US" dirty="0" smtClean="0"/>
              <a:t>the CERN values amongst staff.</a:t>
            </a:r>
          </a:p>
          <a:p>
            <a:endParaRPr lang="en-US" dirty="0" smtClean="0"/>
          </a:p>
          <a:p>
            <a:pPr algn="just"/>
            <a:r>
              <a:rPr lang="en-US" dirty="0" smtClean="0"/>
              <a:t>Continuous efforts should be dedicated in recalling the CERN Code of Conduct</a:t>
            </a:r>
          </a:p>
          <a:p>
            <a:pPr algn="just"/>
            <a:r>
              <a:rPr lang="en-US" dirty="0"/>
              <a:t>t</a:t>
            </a:r>
            <a:r>
              <a:rPr lang="en-US" dirty="0" smtClean="0"/>
              <a:t>o alleviate incivilities.</a:t>
            </a:r>
          </a:p>
        </p:txBody>
      </p:sp>
      <p:sp>
        <p:nvSpPr>
          <p:cNvPr id="8"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
        <p:nvSpPr>
          <p:cNvPr id="9" name="TextBox 8"/>
          <p:cNvSpPr txBox="1"/>
          <p:nvPr/>
        </p:nvSpPr>
        <p:spPr>
          <a:xfrm>
            <a:off x="-609600" y="507785"/>
            <a:ext cx="4876800" cy="461665"/>
          </a:xfrm>
          <a:prstGeom prst="rect">
            <a:avLst/>
          </a:prstGeom>
          <a:noFill/>
        </p:spPr>
        <p:txBody>
          <a:bodyPr wrap="square" rtlCol="0">
            <a:spAutoFit/>
          </a:bodyPr>
          <a:lstStyle/>
          <a:p>
            <a:pPr algn="ctr"/>
            <a:r>
              <a:rPr lang="en-US" sz="2400" b="1" dirty="0" smtClean="0"/>
              <a:t>Observations</a:t>
            </a:r>
            <a:endParaRPr lang="en-US" sz="2400" b="1" dirty="0"/>
          </a:p>
        </p:txBody>
      </p:sp>
      <p:sp>
        <p:nvSpPr>
          <p:cNvPr id="10" name="Rectangle 9"/>
          <p:cNvSpPr/>
          <p:nvPr/>
        </p:nvSpPr>
        <p:spPr>
          <a:xfrm>
            <a:off x="7668828" y="553951"/>
            <a:ext cx="668774" cy="369332"/>
          </a:xfrm>
          <a:prstGeom prst="rect">
            <a:avLst/>
          </a:prstGeom>
        </p:spPr>
        <p:txBody>
          <a:bodyPr wrap="none">
            <a:spAutoFit/>
          </a:bodyPr>
          <a:lstStyle/>
          <a:p>
            <a:pPr algn="ctr"/>
            <a:r>
              <a:rPr lang="en-US" b="1" dirty="0" smtClean="0"/>
              <a:t>[2/3]</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D0CFAC4-AEB5-4A63-89DE-943A5BDDA419}" type="slidenum">
              <a:rPr lang="en-US" smtClean="0"/>
              <a:pPr/>
              <a:t>17</a:t>
            </a:fld>
            <a:endParaRPr lang="en-US" dirty="0"/>
          </a:p>
        </p:txBody>
      </p:sp>
      <p:sp>
        <p:nvSpPr>
          <p:cNvPr id="5" name="Rectangle 4"/>
          <p:cNvSpPr/>
          <p:nvPr/>
        </p:nvSpPr>
        <p:spPr>
          <a:xfrm>
            <a:off x="990600" y="1143000"/>
            <a:ext cx="7162800" cy="5539978"/>
          </a:xfrm>
          <a:prstGeom prst="rect">
            <a:avLst/>
          </a:prstGeom>
        </p:spPr>
        <p:txBody>
          <a:bodyPr wrap="square">
            <a:spAutoFit/>
          </a:bodyPr>
          <a:lstStyle/>
          <a:p>
            <a:pPr algn="just"/>
            <a:r>
              <a:rPr lang="en-US" dirty="0" smtClean="0"/>
              <a:t>No </a:t>
            </a:r>
            <a:r>
              <a:rPr lang="en-US" dirty="0"/>
              <a:t>case treated confidentially escalate in </a:t>
            </a:r>
            <a:r>
              <a:rPr lang="en-US" dirty="0" smtClean="0"/>
              <a:t>formal complaint.</a:t>
            </a:r>
          </a:p>
          <a:p>
            <a:pPr algn="just"/>
            <a:endParaRPr lang="en-US" dirty="0" smtClean="0"/>
          </a:p>
          <a:p>
            <a:pPr algn="just"/>
            <a:r>
              <a:rPr lang="en-US" dirty="0" smtClean="0"/>
              <a:t>No sexual harassment reported to the Ombuds.</a:t>
            </a:r>
          </a:p>
          <a:p>
            <a:pPr algn="just"/>
            <a:r>
              <a:rPr lang="en-US" dirty="0" smtClean="0"/>
              <a:t>Very few cases of alleged abuse of authority.</a:t>
            </a:r>
          </a:p>
          <a:p>
            <a:pPr algn="just"/>
            <a:endParaRPr lang="en-US" b="1" dirty="0" smtClean="0">
              <a:solidFill>
                <a:srgbClr val="C00000"/>
              </a:solidFill>
            </a:endParaRPr>
          </a:p>
          <a:p>
            <a:pPr algn="just"/>
            <a:r>
              <a:rPr lang="en-US" dirty="0" smtClean="0"/>
              <a:t>Continuous training for managers in:</a:t>
            </a:r>
          </a:p>
          <a:p>
            <a:pPr algn="just"/>
            <a:endParaRPr lang="en-US" dirty="0" smtClean="0"/>
          </a:p>
          <a:p>
            <a:pPr marL="1200150" lvl="2" indent="-285750" algn="just">
              <a:buClr>
                <a:srgbClr val="C00000"/>
              </a:buClr>
              <a:buFont typeface="Wingdings" pitchFamily="2" charset="2"/>
              <a:buChar char="v"/>
            </a:pPr>
            <a:r>
              <a:rPr lang="en-US" dirty="0" smtClean="0"/>
              <a:t>conflict resolution methods</a:t>
            </a:r>
          </a:p>
          <a:p>
            <a:pPr marL="1200150" lvl="2" indent="-285750" algn="just">
              <a:buClr>
                <a:srgbClr val="C00000"/>
              </a:buClr>
              <a:buFont typeface="Wingdings" pitchFamily="2" charset="2"/>
              <a:buChar char="v"/>
            </a:pPr>
            <a:r>
              <a:rPr lang="en-US" dirty="0" smtClean="0"/>
              <a:t>mediation</a:t>
            </a:r>
          </a:p>
          <a:p>
            <a:pPr marL="1200150" lvl="2" indent="-285750" algn="just">
              <a:buClr>
                <a:srgbClr val="C00000"/>
              </a:buClr>
              <a:buFont typeface="Wingdings" pitchFamily="2" charset="2"/>
              <a:buChar char="v"/>
            </a:pPr>
            <a:r>
              <a:rPr lang="en-US" dirty="0"/>
              <a:t>a</a:t>
            </a:r>
            <a:r>
              <a:rPr lang="en-US" dirty="0" smtClean="0"/>
              <a:t>uthentic leadership *</a:t>
            </a:r>
            <a:r>
              <a:rPr lang="en-US" baseline="30000" dirty="0" smtClean="0"/>
              <a:t>)</a:t>
            </a:r>
          </a:p>
          <a:p>
            <a:pPr marL="1200150" lvl="2" indent="-285750" algn="just">
              <a:buClr>
                <a:srgbClr val="C00000"/>
              </a:buClr>
              <a:buFont typeface="Wingdings" pitchFamily="2" charset="2"/>
              <a:buChar char="v"/>
            </a:pPr>
            <a:r>
              <a:rPr lang="en-US" dirty="0"/>
              <a:t>e</a:t>
            </a:r>
            <a:r>
              <a:rPr lang="en-US" dirty="0" smtClean="0"/>
              <a:t>thical communication</a:t>
            </a:r>
          </a:p>
          <a:p>
            <a:pPr marL="1200150" lvl="2" indent="-285750" algn="just">
              <a:buClr>
                <a:srgbClr val="C00000"/>
              </a:buClr>
              <a:buFont typeface="Wingdings" pitchFamily="2" charset="2"/>
              <a:buChar char="v"/>
            </a:pPr>
            <a:endParaRPr lang="en-US" dirty="0" smtClean="0"/>
          </a:p>
          <a:p>
            <a:pPr algn="just"/>
            <a:r>
              <a:rPr lang="en-US" dirty="0" smtClean="0"/>
              <a:t>should be encouraged and followed in some cases by coaching</a:t>
            </a:r>
          </a:p>
          <a:p>
            <a:pPr algn="just"/>
            <a:endParaRPr lang="en-US" dirty="0"/>
          </a:p>
          <a:p>
            <a:pPr algn="just"/>
            <a:r>
              <a:rPr lang="en-US" dirty="0" smtClean="0"/>
              <a:t>*</a:t>
            </a:r>
            <a:r>
              <a:rPr lang="en-US" baseline="30000" dirty="0" smtClean="0"/>
              <a:t>)</a:t>
            </a:r>
            <a:r>
              <a:rPr lang="en-US" dirty="0" smtClean="0"/>
              <a:t> </a:t>
            </a:r>
            <a:r>
              <a:rPr lang="en-US" sz="1600" dirty="0" smtClean="0"/>
              <a:t>Authentic leadership refers to a pattern of the behavior of leaders who promote ethical climate, foster the capacities of their teams, help them to express opinions and to possess integrity, and in turn favors their affective organizational commitment. Leadership is about energy, not only structure and control.</a:t>
            </a:r>
          </a:p>
          <a:p>
            <a:pPr algn="just"/>
            <a:endParaRPr lang="en-US" dirty="0" smtClean="0"/>
          </a:p>
          <a:p>
            <a:pPr algn="just"/>
            <a:endParaRPr lang="en-US" dirty="0" smtClean="0"/>
          </a:p>
        </p:txBody>
      </p:sp>
      <p:sp>
        <p:nvSpPr>
          <p:cNvPr id="8"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
        <p:nvSpPr>
          <p:cNvPr id="9" name="TextBox 8"/>
          <p:cNvSpPr txBox="1"/>
          <p:nvPr/>
        </p:nvSpPr>
        <p:spPr>
          <a:xfrm>
            <a:off x="-581891" y="553951"/>
            <a:ext cx="4876800" cy="461665"/>
          </a:xfrm>
          <a:prstGeom prst="rect">
            <a:avLst/>
          </a:prstGeom>
          <a:noFill/>
        </p:spPr>
        <p:txBody>
          <a:bodyPr wrap="square" rtlCol="0">
            <a:spAutoFit/>
          </a:bodyPr>
          <a:lstStyle/>
          <a:p>
            <a:pPr algn="ctr"/>
            <a:r>
              <a:rPr lang="en-US" sz="2400" b="1" dirty="0" smtClean="0"/>
              <a:t>Observations</a:t>
            </a:r>
            <a:endParaRPr lang="en-US" sz="2400" b="1" dirty="0"/>
          </a:p>
        </p:txBody>
      </p:sp>
      <p:sp>
        <p:nvSpPr>
          <p:cNvPr id="10" name="Rectangle 9"/>
          <p:cNvSpPr/>
          <p:nvPr/>
        </p:nvSpPr>
        <p:spPr>
          <a:xfrm>
            <a:off x="7668828" y="553951"/>
            <a:ext cx="668774" cy="369332"/>
          </a:xfrm>
          <a:prstGeom prst="rect">
            <a:avLst/>
          </a:prstGeom>
        </p:spPr>
        <p:txBody>
          <a:bodyPr wrap="none">
            <a:spAutoFit/>
          </a:bodyPr>
          <a:lstStyle/>
          <a:p>
            <a:pPr algn="ctr"/>
            <a:r>
              <a:rPr lang="en-US" b="1" dirty="0" smtClean="0"/>
              <a:t>[3/3]</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Ombuds annual report 2010-2011</a:t>
            </a:r>
            <a:endParaRPr lang="en-US" dirty="0"/>
          </a:p>
        </p:txBody>
      </p:sp>
      <p:sp>
        <p:nvSpPr>
          <p:cNvPr id="3" name="Slide Number Placeholder 2"/>
          <p:cNvSpPr>
            <a:spLocks noGrp="1"/>
          </p:cNvSpPr>
          <p:nvPr>
            <p:ph type="sldNum" sz="quarter" idx="12"/>
          </p:nvPr>
        </p:nvSpPr>
        <p:spPr/>
        <p:txBody>
          <a:bodyPr/>
          <a:lstStyle/>
          <a:p>
            <a:fld id="{8D0CFAC4-AEB5-4A63-89DE-943A5BDDA419}" type="slidenum">
              <a:rPr lang="en-US" smtClean="0"/>
              <a:pPr/>
              <a:t>18</a:t>
            </a:fld>
            <a:endParaRPr lang="en-US" dirty="0"/>
          </a:p>
        </p:txBody>
      </p:sp>
      <p:sp>
        <p:nvSpPr>
          <p:cNvPr id="4" name="TextBox 3"/>
          <p:cNvSpPr txBox="1"/>
          <p:nvPr/>
        </p:nvSpPr>
        <p:spPr>
          <a:xfrm>
            <a:off x="-581891" y="553951"/>
            <a:ext cx="4876800" cy="461665"/>
          </a:xfrm>
          <a:prstGeom prst="rect">
            <a:avLst/>
          </a:prstGeom>
          <a:noFill/>
        </p:spPr>
        <p:txBody>
          <a:bodyPr wrap="square" rtlCol="0">
            <a:spAutoFit/>
          </a:bodyPr>
          <a:lstStyle/>
          <a:p>
            <a:pPr algn="ctr"/>
            <a:r>
              <a:rPr lang="en-US" sz="2400" b="1" dirty="0" smtClean="0"/>
              <a:t>Suggestions [1]</a:t>
            </a:r>
            <a:endParaRPr lang="en-US" sz="2400" b="1" dirty="0"/>
          </a:p>
        </p:txBody>
      </p:sp>
      <p:sp>
        <p:nvSpPr>
          <p:cNvPr id="5" name="TextBox 4"/>
          <p:cNvSpPr txBox="1"/>
          <p:nvPr/>
        </p:nvSpPr>
        <p:spPr>
          <a:xfrm>
            <a:off x="762000" y="1295400"/>
            <a:ext cx="7094250" cy="4524315"/>
          </a:xfrm>
          <a:prstGeom prst="rect">
            <a:avLst/>
          </a:prstGeom>
          <a:noFill/>
        </p:spPr>
        <p:txBody>
          <a:bodyPr wrap="none" rtlCol="0">
            <a:spAutoFit/>
          </a:bodyPr>
          <a:lstStyle/>
          <a:p>
            <a:r>
              <a:rPr lang="en-US" dirty="0" smtClean="0"/>
              <a:t>The main issues concern the hierarchical relationships. That covers:</a:t>
            </a:r>
          </a:p>
          <a:p>
            <a:endParaRPr lang="en-US" dirty="0" smtClean="0"/>
          </a:p>
          <a:p>
            <a:pPr marL="285750" indent="-285750">
              <a:buClr>
                <a:srgbClr val="00B050"/>
              </a:buClr>
              <a:buFont typeface="Wingdings" pitchFamily="2" charset="2"/>
              <a:buChar char="v"/>
            </a:pPr>
            <a:r>
              <a:rPr lang="en-US" dirty="0" smtClean="0"/>
              <a:t>Relations between supervisees and supervisors [both ways]</a:t>
            </a:r>
          </a:p>
          <a:p>
            <a:pPr marL="285750" indent="-285750">
              <a:buClr>
                <a:srgbClr val="00B050"/>
              </a:buClr>
              <a:buFont typeface="Wingdings" pitchFamily="2" charset="2"/>
              <a:buChar char="v"/>
            </a:pPr>
            <a:r>
              <a:rPr lang="en-US" dirty="0" smtClean="0"/>
              <a:t>Performance appraisals during MARS</a:t>
            </a:r>
          </a:p>
          <a:p>
            <a:pPr marL="285750" indent="-285750">
              <a:buClr>
                <a:srgbClr val="00B050"/>
              </a:buClr>
              <a:buFont typeface="Wingdings" pitchFamily="2" charset="2"/>
              <a:buChar char="v"/>
            </a:pPr>
            <a:r>
              <a:rPr lang="en-US" dirty="0" smtClean="0"/>
              <a:t>Long-term definition of careers and job descriptions</a:t>
            </a:r>
          </a:p>
          <a:p>
            <a:pPr marL="285750" indent="-285750">
              <a:buClr>
                <a:srgbClr val="00B050"/>
              </a:buClr>
              <a:buFont typeface="Wingdings" pitchFamily="2" charset="2"/>
              <a:buChar char="v"/>
            </a:pPr>
            <a:r>
              <a:rPr lang="en-US" dirty="0" smtClean="0"/>
              <a:t>Mutual communication</a:t>
            </a:r>
          </a:p>
          <a:p>
            <a:endParaRPr lang="en-US" dirty="0"/>
          </a:p>
          <a:p>
            <a:r>
              <a:rPr lang="en-US" b="1" dirty="0" smtClean="0"/>
              <a:t>Recommendations:</a:t>
            </a:r>
          </a:p>
          <a:p>
            <a:endParaRPr lang="en-US" b="1" dirty="0" smtClean="0"/>
          </a:p>
          <a:p>
            <a:pPr marL="285750" indent="-285750">
              <a:buClr>
                <a:srgbClr val="C00000"/>
              </a:buClr>
              <a:buFont typeface="Wingdings" pitchFamily="2" charset="2"/>
              <a:buChar char="Ø"/>
            </a:pPr>
            <a:r>
              <a:rPr lang="en-US" b="1" dirty="0" smtClean="0">
                <a:solidFill>
                  <a:schemeClr val="accent6">
                    <a:lumMod val="50000"/>
                  </a:schemeClr>
                </a:solidFill>
              </a:rPr>
              <a:t>Specific training of managers in leadership</a:t>
            </a:r>
          </a:p>
          <a:p>
            <a:pPr marL="285750" indent="-285750">
              <a:buClr>
                <a:srgbClr val="C00000"/>
              </a:buClr>
              <a:buFont typeface="Wingdings" pitchFamily="2" charset="2"/>
              <a:buChar char="Ø"/>
            </a:pPr>
            <a:r>
              <a:rPr lang="en-US" b="1" dirty="0" smtClean="0">
                <a:solidFill>
                  <a:schemeClr val="accent6">
                    <a:lumMod val="50000"/>
                  </a:schemeClr>
                </a:solidFill>
              </a:rPr>
              <a:t>Increase training in communication for the MARS interviews</a:t>
            </a:r>
          </a:p>
          <a:p>
            <a:pPr>
              <a:buClr>
                <a:srgbClr val="C00000"/>
              </a:buClr>
            </a:pPr>
            <a:r>
              <a:rPr lang="en-US" b="1" dirty="0">
                <a:solidFill>
                  <a:schemeClr val="accent6">
                    <a:lumMod val="50000"/>
                  </a:schemeClr>
                </a:solidFill>
              </a:rPr>
              <a:t> </a:t>
            </a:r>
            <a:r>
              <a:rPr lang="en-US" b="1" dirty="0" smtClean="0">
                <a:solidFill>
                  <a:schemeClr val="accent6">
                    <a:lumMod val="50000"/>
                  </a:schemeClr>
                </a:solidFill>
              </a:rPr>
              <a:t>    </a:t>
            </a:r>
            <a:r>
              <a:rPr lang="en-US" dirty="0" smtClean="0"/>
              <a:t>( say the truth, the question is how !)</a:t>
            </a:r>
          </a:p>
          <a:p>
            <a:pPr marL="285750" indent="-285750">
              <a:buClr>
                <a:srgbClr val="C00000"/>
              </a:buClr>
              <a:buFont typeface="Wingdings" pitchFamily="2" charset="2"/>
              <a:buChar char="Ø"/>
            </a:pPr>
            <a:r>
              <a:rPr lang="en-US" b="1" dirty="0" smtClean="0">
                <a:solidFill>
                  <a:schemeClr val="accent6">
                    <a:lumMod val="50000"/>
                  </a:schemeClr>
                </a:solidFill>
              </a:rPr>
              <a:t>Coaching of some managers</a:t>
            </a:r>
            <a:r>
              <a:rPr lang="en-US" dirty="0" smtClean="0"/>
              <a:t>, having a tendency to cross the border</a:t>
            </a:r>
          </a:p>
          <a:p>
            <a:pPr>
              <a:buClr>
                <a:srgbClr val="C00000"/>
              </a:buClr>
            </a:pPr>
            <a:r>
              <a:rPr lang="en-US" dirty="0" smtClean="0"/>
              <a:t>      between hard management and some abuse of authority</a:t>
            </a:r>
          </a:p>
          <a:p>
            <a:pPr marL="285750" indent="-285750">
              <a:buClr>
                <a:srgbClr val="C00000"/>
              </a:buClr>
              <a:buFont typeface="Wingdings" pitchFamily="2" charset="2"/>
              <a:buChar char="Ø"/>
            </a:pPr>
            <a:r>
              <a:rPr lang="en-US" b="1" dirty="0" smtClean="0">
                <a:solidFill>
                  <a:schemeClr val="accent6">
                    <a:lumMod val="50000"/>
                  </a:schemeClr>
                </a:solidFill>
              </a:rPr>
              <a:t>Support of high Management towards a change in managerial culture</a:t>
            </a:r>
          </a:p>
          <a:p>
            <a:endParaRPr lang="en-GB" dirty="0"/>
          </a:p>
        </p:txBody>
      </p:sp>
    </p:spTree>
    <p:extLst>
      <p:ext uri="{BB962C8B-B14F-4D97-AF65-F5344CB8AC3E}">
        <p14:creationId xmlns:p14="http://schemas.microsoft.com/office/powerpoint/2010/main" val="118528037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Ombuds annual report 2010-2011</a:t>
            </a:r>
            <a:endParaRPr lang="en-US" dirty="0"/>
          </a:p>
        </p:txBody>
      </p:sp>
      <p:sp>
        <p:nvSpPr>
          <p:cNvPr id="3" name="Slide Number Placeholder 2"/>
          <p:cNvSpPr>
            <a:spLocks noGrp="1"/>
          </p:cNvSpPr>
          <p:nvPr>
            <p:ph type="sldNum" sz="quarter" idx="12"/>
          </p:nvPr>
        </p:nvSpPr>
        <p:spPr/>
        <p:txBody>
          <a:bodyPr/>
          <a:lstStyle/>
          <a:p>
            <a:fld id="{8D0CFAC4-AEB5-4A63-89DE-943A5BDDA419}" type="slidenum">
              <a:rPr lang="en-US" smtClean="0"/>
              <a:pPr/>
              <a:t>19</a:t>
            </a:fld>
            <a:endParaRPr lang="en-US" dirty="0"/>
          </a:p>
        </p:txBody>
      </p:sp>
      <p:sp>
        <p:nvSpPr>
          <p:cNvPr id="4" name="TextBox 3"/>
          <p:cNvSpPr txBox="1"/>
          <p:nvPr/>
        </p:nvSpPr>
        <p:spPr>
          <a:xfrm>
            <a:off x="-581891" y="323118"/>
            <a:ext cx="4876800" cy="461665"/>
          </a:xfrm>
          <a:prstGeom prst="rect">
            <a:avLst/>
          </a:prstGeom>
          <a:noFill/>
        </p:spPr>
        <p:txBody>
          <a:bodyPr wrap="square" rtlCol="0">
            <a:spAutoFit/>
          </a:bodyPr>
          <a:lstStyle/>
          <a:p>
            <a:pPr algn="ctr"/>
            <a:r>
              <a:rPr lang="en-US" sz="2400" b="1" dirty="0" smtClean="0"/>
              <a:t>Suggestions [2]</a:t>
            </a:r>
            <a:endParaRPr lang="en-US" sz="2400" b="1" dirty="0"/>
          </a:p>
        </p:txBody>
      </p:sp>
      <p:sp>
        <p:nvSpPr>
          <p:cNvPr id="5" name="TextBox 4"/>
          <p:cNvSpPr txBox="1"/>
          <p:nvPr/>
        </p:nvSpPr>
        <p:spPr>
          <a:xfrm>
            <a:off x="533400" y="1122219"/>
            <a:ext cx="8399735" cy="4801314"/>
          </a:xfrm>
          <a:prstGeom prst="rect">
            <a:avLst/>
          </a:prstGeom>
          <a:noFill/>
        </p:spPr>
        <p:txBody>
          <a:bodyPr wrap="none" rtlCol="0">
            <a:spAutoFit/>
          </a:bodyPr>
          <a:lstStyle/>
          <a:p>
            <a:r>
              <a:rPr lang="en-US" dirty="0" smtClean="0"/>
              <a:t>Concerning the supervising positions:</a:t>
            </a:r>
          </a:p>
          <a:p>
            <a:endParaRPr lang="en-US" dirty="0" smtClean="0"/>
          </a:p>
          <a:p>
            <a:pPr marL="285750" indent="-285750">
              <a:buClr>
                <a:srgbClr val="00B050"/>
              </a:buClr>
              <a:buFont typeface="Wingdings" pitchFamily="2" charset="2"/>
              <a:buChar char="v"/>
            </a:pPr>
            <a:r>
              <a:rPr lang="en-US" dirty="0" smtClean="0"/>
              <a:t>Some are considered as a life-time position</a:t>
            </a:r>
          </a:p>
          <a:p>
            <a:pPr marL="285750" indent="-285750">
              <a:buClr>
                <a:srgbClr val="00B050"/>
              </a:buClr>
              <a:buFont typeface="Wingdings" pitchFamily="2" charset="2"/>
              <a:buChar char="v"/>
            </a:pPr>
            <a:r>
              <a:rPr lang="en-US" dirty="0" smtClean="0"/>
              <a:t>Career advancement in the actual system requires to hold a supervision position</a:t>
            </a:r>
          </a:p>
          <a:p>
            <a:endParaRPr lang="en-US" dirty="0"/>
          </a:p>
          <a:p>
            <a:r>
              <a:rPr lang="en-US" b="1" dirty="0" smtClean="0"/>
              <a:t>Recommendations:</a:t>
            </a:r>
          </a:p>
          <a:p>
            <a:endParaRPr lang="en-US" b="1" dirty="0" smtClean="0"/>
          </a:p>
          <a:p>
            <a:pPr marL="285750" indent="-285750">
              <a:buFont typeface="Wingdings" pitchFamily="2" charset="2"/>
              <a:buChar char="Ø"/>
            </a:pPr>
            <a:r>
              <a:rPr lang="en-US" b="1" dirty="0" smtClean="0">
                <a:solidFill>
                  <a:schemeClr val="accent6">
                    <a:lumMod val="50000"/>
                  </a:schemeClr>
                </a:solidFill>
              </a:rPr>
              <a:t>Consider rotation in managerial positions</a:t>
            </a:r>
          </a:p>
          <a:p>
            <a:pPr marL="285750" indent="-285750">
              <a:buFont typeface="Wingdings" pitchFamily="2" charset="2"/>
              <a:buChar char="Ø"/>
            </a:pPr>
            <a:r>
              <a:rPr lang="en-US" b="1" dirty="0" smtClean="0">
                <a:solidFill>
                  <a:schemeClr val="accent6">
                    <a:lumMod val="50000"/>
                  </a:schemeClr>
                </a:solidFill>
              </a:rPr>
              <a:t>Create different criteria for career advancement by considering two lines: </a:t>
            </a:r>
          </a:p>
          <a:p>
            <a:pPr>
              <a:buClr>
                <a:srgbClr val="C00000"/>
              </a:buClr>
            </a:pPr>
            <a:r>
              <a:rPr lang="en-US" b="1" dirty="0">
                <a:solidFill>
                  <a:schemeClr val="accent6">
                    <a:lumMod val="50000"/>
                  </a:schemeClr>
                </a:solidFill>
              </a:rPr>
              <a:t> </a:t>
            </a:r>
            <a:r>
              <a:rPr lang="en-US" b="1" dirty="0" smtClean="0">
                <a:solidFill>
                  <a:schemeClr val="accent6">
                    <a:lumMod val="50000"/>
                  </a:schemeClr>
                </a:solidFill>
              </a:rPr>
              <a:t>     technical and managerial careers</a:t>
            </a:r>
          </a:p>
          <a:p>
            <a:pPr>
              <a:buClr>
                <a:srgbClr val="C00000"/>
              </a:buClr>
            </a:pPr>
            <a:r>
              <a:rPr lang="en-US" dirty="0" smtClean="0"/>
              <a:t>         (our actual system of promotion to senior level - by requiring supervision in the </a:t>
            </a:r>
          </a:p>
          <a:p>
            <a:pPr>
              <a:buClr>
                <a:srgbClr val="C00000"/>
              </a:buClr>
            </a:pPr>
            <a:r>
              <a:rPr lang="en-US" dirty="0" smtClean="0"/>
              <a:t>          criteria for advancement for everyone - is creating in itself the possibility of </a:t>
            </a:r>
          </a:p>
          <a:p>
            <a:pPr>
              <a:buClr>
                <a:srgbClr val="C00000"/>
              </a:buClr>
            </a:pPr>
            <a:r>
              <a:rPr lang="en-US" dirty="0" smtClean="0"/>
              <a:t>          promoting managers to supervisory levels who do not have enough human </a:t>
            </a:r>
          </a:p>
          <a:p>
            <a:pPr>
              <a:buClr>
                <a:srgbClr val="C00000"/>
              </a:buClr>
            </a:pPr>
            <a:r>
              <a:rPr lang="en-US" dirty="0" smtClean="0"/>
              <a:t>          leadership skills. CERN, by its culture is creating the problem related to some </a:t>
            </a:r>
          </a:p>
          <a:p>
            <a:pPr>
              <a:buClr>
                <a:srgbClr val="C00000"/>
              </a:buClr>
            </a:pPr>
            <a:r>
              <a:rPr lang="en-US" dirty="0" smtClean="0"/>
              <a:t>          weak human leadership)</a:t>
            </a:r>
          </a:p>
          <a:p>
            <a:pPr marL="285750" indent="-285750">
              <a:buClr>
                <a:srgbClr val="C00000"/>
              </a:buClr>
              <a:buFont typeface="Wingdings" pitchFamily="2" charset="2"/>
              <a:buChar char="Ø"/>
            </a:pPr>
            <a:r>
              <a:rPr lang="en-US" b="1" dirty="0" smtClean="0">
                <a:solidFill>
                  <a:schemeClr val="accent6">
                    <a:lumMod val="50000"/>
                  </a:schemeClr>
                </a:solidFill>
              </a:rPr>
              <a:t>Start a project of study or our managerial culture</a:t>
            </a:r>
          </a:p>
          <a:p>
            <a:endParaRPr lang="en-GB" dirty="0"/>
          </a:p>
        </p:txBody>
      </p:sp>
    </p:spTree>
    <p:extLst>
      <p:ext uri="{BB962C8B-B14F-4D97-AF65-F5344CB8AC3E}">
        <p14:creationId xmlns:p14="http://schemas.microsoft.com/office/powerpoint/2010/main" val="14593293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26997" y="609600"/>
            <a:ext cx="3145541" cy="523220"/>
          </a:xfrm>
          <a:prstGeom prst="rect">
            <a:avLst/>
          </a:prstGeom>
          <a:noFill/>
        </p:spPr>
        <p:txBody>
          <a:bodyPr wrap="none" rtlCol="0">
            <a:spAutoFit/>
          </a:bodyPr>
          <a:lstStyle/>
          <a:p>
            <a:pPr algn="ctr"/>
            <a:r>
              <a:rPr lang="en-US" sz="2800" b="1" dirty="0" smtClean="0"/>
              <a:t>Role of the Ombuds</a:t>
            </a:r>
            <a:endParaRPr lang="en-US" sz="2800" b="1" u="sng" dirty="0" smtClean="0"/>
          </a:p>
        </p:txBody>
      </p:sp>
      <p:sp>
        <p:nvSpPr>
          <p:cNvPr id="5" name="TextBox 4"/>
          <p:cNvSpPr txBox="1"/>
          <p:nvPr/>
        </p:nvSpPr>
        <p:spPr>
          <a:xfrm>
            <a:off x="609600" y="1295400"/>
            <a:ext cx="7924800" cy="5447645"/>
          </a:xfrm>
          <a:prstGeom prst="rect">
            <a:avLst/>
          </a:prstGeom>
          <a:noFill/>
        </p:spPr>
        <p:txBody>
          <a:bodyPr wrap="square" rtlCol="0">
            <a:spAutoFit/>
          </a:bodyPr>
          <a:lstStyle/>
          <a:p>
            <a:pPr algn="just"/>
            <a:r>
              <a:rPr lang="en-US" sz="2000" dirty="0" smtClean="0"/>
              <a:t>The Ombuds shall provide confidential assistance for the </a:t>
            </a:r>
            <a:r>
              <a:rPr lang="en-US" sz="2000" b="1" dirty="0" smtClean="0"/>
              <a:t>informal</a:t>
            </a:r>
            <a:r>
              <a:rPr lang="en-US" sz="2000" dirty="0" smtClean="0"/>
              <a:t> resolution of interpersonal issues in the interests of the good functioning of CERN. The Ombuds shall perform these services through counseling, mediation, consensus building and/or other conflict resolution methods. </a:t>
            </a:r>
          </a:p>
          <a:p>
            <a:pPr algn="just"/>
            <a:endParaRPr lang="en-US" sz="2000" b="1" dirty="0" smtClean="0"/>
          </a:p>
          <a:p>
            <a:pPr algn="just"/>
            <a:r>
              <a:rPr lang="en-US" sz="2000" dirty="0" smtClean="0"/>
              <a:t>The Ombuds office is an open office for all categories of members of personnel and all others working for or in behalf of CERN.  Its aim is to help everyone to resolve interpersonal issues in an informal way.</a:t>
            </a:r>
          </a:p>
          <a:p>
            <a:pPr algn="just"/>
            <a:endParaRPr lang="en-US" sz="2000" dirty="0" smtClean="0"/>
          </a:p>
          <a:p>
            <a:r>
              <a:rPr lang="en-US" sz="2000" dirty="0" smtClean="0"/>
              <a:t>Its operating principles are:</a:t>
            </a:r>
          </a:p>
          <a:p>
            <a:endParaRPr lang="en-US" sz="2000" dirty="0" smtClean="0"/>
          </a:p>
          <a:p>
            <a:pPr algn="ctr"/>
            <a:r>
              <a:rPr lang="en-US" sz="2000" b="1" dirty="0" smtClean="0">
                <a:solidFill>
                  <a:srgbClr val="FF0000"/>
                </a:solidFill>
              </a:rPr>
              <a:t>confidentiality, neutrality/impartiality, independence, informality</a:t>
            </a:r>
          </a:p>
          <a:p>
            <a:endParaRPr lang="en-US" sz="2000" b="1" dirty="0" smtClean="0">
              <a:solidFill>
                <a:srgbClr val="FF0000"/>
              </a:solidFill>
            </a:endParaRPr>
          </a:p>
          <a:p>
            <a:pPr algn="ctr"/>
            <a:r>
              <a:rPr lang="en-US" sz="2800" b="1" dirty="0" smtClean="0">
                <a:solidFill>
                  <a:srgbClr val="FF0000"/>
                </a:solidFill>
              </a:rPr>
              <a:t>Web site: cern.ch/Ombuds</a:t>
            </a:r>
          </a:p>
          <a:p>
            <a:endParaRPr lang="en-US" sz="2000" dirty="0" smtClean="0"/>
          </a:p>
          <a:p>
            <a:endParaRPr lang="en-US" sz="2000" dirty="0" smtClean="0"/>
          </a:p>
          <a:p>
            <a:endParaRPr lang="en-US" sz="2000" dirty="0"/>
          </a:p>
        </p:txBody>
      </p:sp>
      <p:sp>
        <p:nvSpPr>
          <p:cNvPr id="6" name="Slide Number Placeholder 5"/>
          <p:cNvSpPr>
            <a:spLocks noGrp="1"/>
          </p:cNvSpPr>
          <p:nvPr>
            <p:ph type="sldNum" sz="quarter" idx="12"/>
          </p:nvPr>
        </p:nvSpPr>
        <p:spPr/>
        <p:txBody>
          <a:bodyPr/>
          <a:lstStyle/>
          <a:p>
            <a:fld id="{8D0CFAC4-AEB5-4A63-89DE-943A5BDDA419}" type="slidenum">
              <a:rPr lang="en-US" smtClean="0"/>
              <a:pPr/>
              <a:t>2</a:t>
            </a:fld>
            <a:endParaRPr lang="en-US" dirty="0"/>
          </a:p>
        </p:txBody>
      </p:sp>
      <p:sp>
        <p:nvSpPr>
          <p:cNvPr id="8"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Ombuds annual report 2010-2011</a:t>
            </a:r>
            <a:endParaRPr lang="en-US" dirty="0"/>
          </a:p>
        </p:txBody>
      </p:sp>
      <p:sp>
        <p:nvSpPr>
          <p:cNvPr id="3" name="Slide Number Placeholder 2"/>
          <p:cNvSpPr>
            <a:spLocks noGrp="1"/>
          </p:cNvSpPr>
          <p:nvPr>
            <p:ph type="sldNum" sz="quarter" idx="12"/>
          </p:nvPr>
        </p:nvSpPr>
        <p:spPr/>
        <p:txBody>
          <a:bodyPr/>
          <a:lstStyle/>
          <a:p>
            <a:fld id="{8D0CFAC4-AEB5-4A63-89DE-943A5BDDA419}" type="slidenum">
              <a:rPr lang="en-US" smtClean="0"/>
              <a:pPr/>
              <a:t>20</a:t>
            </a:fld>
            <a:endParaRPr lang="en-US" dirty="0"/>
          </a:p>
        </p:txBody>
      </p:sp>
      <p:sp>
        <p:nvSpPr>
          <p:cNvPr id="4" name="TextBox 3"/>
          <p:cNvSpPr txBox="1"/>
          <p:nvPr/>
        </p:nvSpPr>
        <p:spPr>
          <a:xfrm>
            <a:off x="-581891" y="323118"/>
            <a:ext cx="4876800" cy="461665"/>
          </a:xfrm>
          <a:prstGeom prst="rect">
            <a:avLst/>
          </a:prstGeom>
          <a:noFill/>
        </p:spPr>
        <p:txBody>
          <a:bodyPr wrap="square" rtlCol="0">
            <a:spAutoFit/>
          </a:bodyPr>
          <a:lstStyle/>
          <a:p>
            <a:pPr algn="ctr"/>
            <a:r>
              <a:rPr lang="en-US" sz="2400" b="1" dirty="0" smtClean="0"/>
              <a:t>Suggestions [3]</a:t>
            </a:r>
            <a:endParaRPr lang="en-US" sz="2400" b="1" dirty="0"/>
          </a:p>
        </p:txBody>
      </p:sp>
      <p:sp>
        <p:nvSpPr>
          <p:cNvPr id="5" name="TextBox 4"/>
          <p:cNvSpPr txBox="1"/>
          <p:nvPr/>
        </p:nvSpPr>
        <p:spPr>
          <a:xfrm>
            <a:off x="762000" y="1143000"/>
            <a:ext cx="7679410" cy="4524315"/>
          </a:xfrm>
          <a:prstGeom prst="rect">
            <a:avLst/>
          </a:prstGeom>
          <a:noFill/>
        </p:spPr>
        <p:txBody>
          <a:bodyPr wrap="none" rtlCol="0">
            <a:spAutoFit/>
          </a:bodyPr>
          <a:lstStyle/>
          <a:p>
            <a:r>
              <a:rPr lang="en-US" dirty="0" smtClean="0"/>
              <a:t>Attribution of IC contracts and ratio LD/IC:</a:t>
            </a:r>
          </a:p>
          <a:p>
            <a:endParaRPr lang="en-US" dirty="0"/>
          </a:p>
          <a:p>
            <a:pPr marL="285750" indent="-285750">
              <a:buClr>
                <a:srgbClr val="00B050"/>
              </a:buClr>
              <a:buFont typeface="Wingdings" pitchFamily="2" charset="2"/>
              <a:buChar char="v"/>
            </a:pPr>
            <a:r>
              <a:rPr lang="en-US" dirty="0" smtClean="0"/>
              <a:t>Several professionals, needed for the CERN host-lab operations could not be</a:t>
            </a:r>
          </a:p>
          <a:p>
            <a:pPr>
              <a:buClr>
                <a:srgbClr val="00B050"/>
              </a:buClr>
            </a:pPr>
            <a:r>
              <a:rPr lang="en-US" dirty="0" smtClean="0"/>
              <a:t>      considered along the actual system for a long-term appointment</a:t>
            </a:r>
          </a:p>
          <a:p>
            <a:pPr marL="285750" indent="-285750">
              <a:buClr>
                <a:srgbClr val="00B050"/>
              </a:buClr>
              <a:buFont typeface="Wingdings" pitchFamily="2" charset="2"/>
              <a:buChar char="v"/>
            </a:pPr>
            <a:r>
              <a:rPr lang="en-US" dirty="0" smtClean="0"/>
              <a:t>They consider a LD replacement as a loss of efficiency, especially if their</a:t>
            </a:r>
          </a:p>
          <a:p>
            <a:pPr>
              <a:buClr>
                <a:srgbClr val="00B050"/>
              </a:buClr>
            </a:pPr>
            <a:r>
              <a:rPr lang="en-US" dirty="0" smtClean="0"/>
              <a:t>      expertise took some years to acquire in their professional field</a:t>
            </a:r>
          </a:p>
          <a:p>
            <a:endParaRPr lang="en-US" dirty="0"/>
          </a:p>
          <a:p>
            <a:r>
              <a:rPr lang="en-US" b="1" dirty="0" smtClean="0"/>
              <a:t>Recommendations:</a:t>
            </a:r>
          </a:p>
          <a:p>
            <a:endParaRPr lang="en-US" b="1" dirty="0" smtClean="0"/>
          </a:p>
          <a:p>
            <a:pPr marL="285750" indent="-285750">
              <a:buClr>
                <a:srgbClr val="C00000"/>
              </a:buClr>
              <a:buFont typeface="Wingdings" pitchFamily="2" charset="2"/>
              <a:buChar char="Ø"/>
            </a:pPr>
            <a:r>
              <a:rPr lang="en-US" b="1" dirty="0" smtClean="0">
                <a:solidFill>
                  <a:schemeClr val="accent6">
                    <a:lumMod val="50000"/>
                  </a:schemeClr>
                </a:solidFill>
              </a:rPr>
              <a:t>In the attribution of the IC contracts, consider a difference in between </a:t>
            </a:r>
          </a:p>
          <a:p>
            <a:pPr>
              <a:buClr>
                <a:srgbClr val="C00000"/>
              </a:buClr>
            </a:pPr>
            <a:r>
              <a:rPr lang="en-US" b="1" dirty="0">
                <a:solidFill>
                  <a:schemeClr val="accent6">
                    <a:lumMod val="50000"/>
                  </a:schemeClr>
                </a:solidFill>
              </a:rPr>
              <a:t> </a:t>
            </a:r>
            <a:r>
              <a:rPr lang="en-US" b="1" dirty="0" smtClean="0">
                <a:solidFill>
                  <a:schemeClr val="accent6">
                    <a:lumMod val="50000"/>
                  </a:schemeClr>
                </a:solidFill>
              </a:rPr>
              <a:t>     professions</a:t>
            </a:r>
            <a:r>
              <a:rPr lang="en-US" dirty="0" smtClean="0">
                <a:solidFill>
                  <a:schemeClr val="accent6">
                    <a:lumMod val="50000"/>
                  </a:schemeClr>
                </a:solidFill>
              </a:rPr>
              <a:t>:</a:t>
            </a:r>
          </a:p>
          <a:p>
            <a:pPr>
              <a:buClr>
                <a:srgbClr val="C00000"/>
              </a:buClr>
            </a:pPr>
            <a:endParaRPr lang="en-US" dirty="0" smtClean="0"/>
          </a:p>
          <a:p>
            <a:pPr marL="742950" lvl="1" indent="-285750">
              <a:buClr>
                <a:schemeClr val="accent2">
                  <a:lumMod val="75000"/>
                </a:schemeClr>
              </a:buClr>
              <a:buFont typeface="Wingdings" pitchFamily="2" charset="2"/>
              <a:buChar char="ü"/>
            </a:pPr>
            <a:r>
              <a:rPr lang="en-US" dirty="0" smtClean="0"/>
              <a:t>Highly technical ones needed for the host-lab operations </a:t>
            </a:r>
          </a:p>
          <a:p>
            <a:pPr>
              <a:buClr>
                <a:schemeClr val="accent2">
                  <a:lumMod val="75000"/>
                </a:schemeClr>
              </a:buClr>
            </a:pPr>
            <a:r>
              <a:rPr lang="en-US" dirty="0"/>
              <a:t> </a:t>
            </a:r>
            <a:r>
              <a:rPr lang="en-US" dirty="0" smtClean="0"/>
              <a:t>             and requiring a long training period to acquire the necessary experience</a:t>
            </a:r>
          </a:p>
          <a:p>
            <a:pPr>
              <a:buClr>
                <a:schemeClr val="accent2">
                  <a:lumMod val="75000"/>
                </a:schemeClr>
              </a:buClr>
            </a:pPr>
            <a:endParaRPr lang="en-US" dirty="0" smtClean="0"/>
          </a:p>
          <a:p>
            <a:pPr marL="742950" lvl="1" indent="-285750">
              <a:buClr>
                <a:schemeClr val="accent2">
                  <a:lumMod val="75000"/>
                </a:schemeClr>
              </a:buClr>
              <a:buFont typeface="Wingdings" pitchFamily="2" charset="2"/>
              <a:buChar char="ü"/>
            </a:pPr>
            <a:r>
              <a:rPr lang="en-US" dirty="0" smtClean="0"/>
              <a:t>Some others which could be more accepted on a rotational basis</a:t>
            </a:r>
            <a:endParaRPr lang="en-GB" dirty="0"/>
          </a:p>
        </p:txBody>
      </p:sp>
    </p:spTree>
    <p:extLst>
      <p:ext uri="{BB962C8B-B14F-4D97-AF65-F5344CB8AC3E}">
        <p14:creationId xmlns:p14="http://schemas.microsoft.com/office/powerpoint/2010/main" val="130613755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D0CFAC4-AEB5-4A63-89DE-943A5BDDA419}" type="slidenum">
              <a:rPr lang="en-US" smtClean="0"/>
              <a:pPr/>
              <a:t>21</a:t>
            </a:fld>
            <a:endParaRPr lang="en-US" dirty="0"/>
          </a:p>
        </p:txBody>
      </p:sp>
      <p:sp>
        <p:nvSpPr>
          <p:cNvPr id="5" name="Rectangle 4"/>
          <p:cNvSpPr/>
          <p:nvPr/>
        </p:nvSpPr>
        <p:spPr>
          <a:xfrm>
            <a:off x="581890" y="1066800"/>
            <a:ext cx="7952509" cy="5109091"/>
          </a:xfrm>
          <a:prstGeom prst="rect">
            <a:avLst/>
          </a:prstGeom>
        </p:spPr>
        <p:txBody>
          <a:bodyPr wrap="square">
            <a:spAutoFit/>
          </a:bodyPr>
          <a:lstStyle/>
          <a:p>
            <a:endParaRPr lang="en-US" dirty="0"/>
          </a:p>
          <a:p>
            <a:r>
              <a:rPr lang="en-US" dirty="0" smtClean="0"/>
              <a:t>The essentials of good behavior and management are contained in the CERN Code of Conduct, which is the main pillar supporting the overall strategy towards</a:t>
            </a:r>
          </a:p>
          <a:p>
            <a:r>
              <a:rPr lang="en-US" dirty="0"/>
              <a:t>e</a:t>
            </a:r>
            <a:r>
              <a:rPr lang="en-US" dirty="0" smtClean="0"/>
              <a:t>xcellent relationships in the Organization.</a:t>
            </a:r>
          </a:p>
          <a:p>
            <a:endParaRPr lang="en-US" dirty="0"/>
          </a:p>
          <a:p>
            <a:r>
              <a:rPr lang="en-US" dirty="0"/>
              <a:t>F</a:t>
            </a:r>
            <a:r>
              <a:rPr lang="en-US" dirty="0" smtClean="0"/>
              <a:t>ostering a respectful workplace environment to reach the same level of excellence as that of the scientific domain shall be actively pursued. </a:t>
            </a:r>
          </a:p>
          <a:p>
            <a:endParaRPr lang="en-US" dirty="0" smtClean="0"/>
          </a:p>
          <a:p>
            <a:pPr marL="1657350" lvl="3" indent="-285750">
              <a:buClr>
                <a:srgbClr val="C00000"/>
              </a:buClr>
              <a:buFont typeface="Wingdings" pitchFamily="2" charset="2"/>
              <a:buChar char="v"/>
            </a:pPr>
            <a:r>
              <a:rPr lang="en-US" sz="2000" b="1" dirty="0" smtClean="0">
                <a:solidFill>
                  <a:srgbClr val="002060"/>
                </a:solidFill>
              </a:rPr>
              <a:t> Code of Conduct</a:t>
            </a:r>
          </a:p>
          <a:p>
            <a:pPr marL="1714500" lvl="3" indent="-342900">
              <a:buClr>
                <a:srgbClr val="C00000"/>
              </a:buClr>
              <a:buFont typeface="Wingdings" pitchFamily="2" charset="2"/>
              <a:buChar char="v"/>
            </a:pPr>
            <a:r>
              <a:rPr lang="en-US" sz="2000" b="1" dirty="0" smtClean="0">
                <a:solidFill>
                  <a:srgbClr val="002060"/>
                </a:solidFill>
              </a:rPr>
              <a:t>Ombuds</a:t>
            </a:r>
          </a:p>
          <a:p>
            <a:pPr marL="1714500" lvl="3" indent="-342900">
              <a:buClr>
                <a:srgbClr val="C00000"/>
              </a:buClr>
              <a:buFont typeface="Wingdings" pitchFamily="2" charset="2"/>
              <a:buChar char="v"/>
            </a:pPr>
            <a:r>
              <a:rPr lang="en-US" sz="2000" b="1" dirty="0" smtClean="0">
                <a:solidFill>
                  <a:srgbClr val="002060"/>
                </a:solidFill>
              </a:rPr>
              <a:t>CERN Competency Model </a:t>
            </a:r>
          </a:p>
          <a:p>
            <a:pPr marL="1714500" lvl="3" indent="-342900">
              <a:buClr>
                <a:srgbClr val="C00000"/>
              </a:buClr>
              <a:buFont typeface="Wingdings" pitchFamily="2" charset="2"/>
              <a:buChar char="v"/>
            </a:pPr>
            <a:r>
              <a:rPr lang="en-US" sz="2000" b="1" dirty="0" smtClean="0">
                <a:solidFill>
                  <a:srgbClr val="002060"/>
                </a:solidFill>
              </a:rPr>
              <a:t>Diversity Program </a:t>
            </a:r>
          </a:p>
          <a:p>
            <a:endParaRPr lang="en-US" dirty="0" smtClean="0"/>
          </a:p>
          <a:p>
            <a:r>
              <a:rPr lang="en-US" dirty="0"/>
              <a:t>f</a:t>
            </a:r>
            <a:r>
              <a:rPr lang="en-US" dirty="0" smtClean="0"/>
              <a:t>orm an integrated package in the positive direction.</a:t>
            </a:r>
          </a:p>
          <a:p>
            <a:endParaRPr lang="en-US" dirty="0"/>
          </a:p>
          <a:p>
            <a:pPr algn="ctr"/>
            <a:r>
              <a:rPr lang="en-US" sz="2400" b="1" dirty="0" smtClean="0">
                <a:solidFill>
                  <a:srgbClr val="FF0000"/>
                </a:solidFill>
              </a:rPr>
              <a:t>Active support and participation at all levels</a:t>
            </a:r>
          </a:p>
          <a:p>
            <a:pPr algn="ctr"/>
            <a:r>
              <a:rPr lang="en-US" sz="2400" b="1" dirty="0">
                <a:solidFill>
                  <a:srgbClr val="FF0000"/>
                </a:solidFill>
              </a:rPr>
              <a:t>o</a:t>
            </a:r>
            <a:r>
              <a:rPr lang="en-US" sz="2400" b="1" dirty="0" smtClean="0">
                <a:solidFill>
                  <a:srgbClr val="FF0000"/>
                </a:solidFill>
              </a:rPr>
              <a:t>f the CERN Management are essential.</a:t>
            </a:r>
            <a:endParaRPr lang="en-US" sz="2400" b="1" dirty="0">
              <a:solidFill>
                <a:srgbClr val="FF0000"/>
              </a:solidFill>
            </a:endParaRPr>
          </a:p>
        </p:txBody>
      </p:sp>
      <p:sp>
        <p:nvSpPr>
          <p:cNvPr id="7" name="TextBox 6"/>
          <p:cNvSpPr txBox="1"/>
          <p:nvPr/>
        </p:nvSpPr>
        <p:spPr>
          <a:xfrm>
            <a:off x="685800" y="533400"/>
            <a:ext cx="7696200" cy="461665"/>
          </a:xfrm>
          <a:prstGeom prst="rect">
            <a:avLst/>
          </a:prstGeom>
          <a:noFill/>
        </p:spPr>
        <p:txBody>
          <a:bodyPr wrap="square" rtlCol="0">
            <a:spAutoFit/>
          </a:bodyPr>
          <a:lstStyle/>
          <a:p>
            <a:pPr algn="ctr"/>
            <a:r>
              <a:rPr lang="en-US" sz="2400" b="1" dirty="0" smtClean="0"/>
              <a:t>Conclusion</a:t>
            </a:r>
            <a:endParaRPr lang="en-US" sz="2400" b="1" dirty="0"/>
          </a:p>
        </p:txBody>
      </p:sp>
      <p:sp>
        <p:nvSpPr>
          <p:cNvPr id="8"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D0CFAC4-AEB5-4A63-89DE-943A5BDDA419}" type="slidenum">
              <a:rPr lang="en-US" smtClean="0">
                <a:solidFill>
                  <a:schemeClr val="tx1"/>
                </a:solidFill>
              </a:rPr>
              <a:pPr/>
              <a:t>3</a:t>
            </a:fld>
            <a:endParaRPr lang="en-US" dirty="0">
              <a:solidFill>
                <a:schemeClr val="tx1"/>
              </a:solidFill>
            </a:endParaRPr>
          </a:p>
        </p:txBody>
      </p:sp>
      <p:sp>
        <p:nvSpPr>
          <p:cNvPr id="6" name="TextBox 5"/>
          <p:cNvSpPr txBox="1"/>
          <p:nvPr/>
        </p:nvSpPr>
        <p:spPr>
          <a:xfrm>
            <a:off x="914400" y="406476"/>
            <a:ext cx="7543800" cy="523220"/>
          </a:xfrm>
          <a:prstGeom prst="rect">
            <a:avLst/>
          </a:prstGeom>
          <a:noFill/>
        </p:spPr>
        <p:txBody>
          <a:bodyPr wrap="square" rtlCol="0">
            <a:spAutoFit/>
          </a:bodyPr>
          <a:lstStyle/>
          <a:p>
            <a:pPr algn="ctr"/>
            <a:r>
              <a:rPr lang="en-US" sz="2800" b="1" dirty="0" smtClean="0"/>
              <a:t>Introduction</a:t>
            </a:r>
          </a:p>
        </p:txBody>
      </p:sp>
      <p:sp>
        <p:nvSpPr>
          <p:cNvPr id="7" name="TextBox 6"/>
          <p:cNvSpPr txBox="1"/>
          <p:nvPr/>
        </p:nvSpPr>
        <p:spPr>
          <a:xfrm>
            <a:off x="907473" y="1371600"/>
            <a:ext cx="7543800" cy="4724370"/>
          </a:xfrm>
          <a:prstGeom prst="rect">
            <a:avLst/>
          </a:prstGeom>
          <a:noFill/>
        </p:spPr>
        <p:txBody>
          <a:bodyPr wrap="square" rtlCol="0">
            <a:spAutoFit/>
          </a:bodyPr>
          <a:lstStyle/>
          <a:p>
            <a:r>
              <a:rPr lang="en-US" sz="2200" b="1" dirty="0" smtClean="0"/>
              <a:t>Goal of this report is to:</a:t>
            </a:r>
          </a:p>
          <a:p>
            <a:endParaRPr lang="en-US" sz="2200" b="1" dirty="0" smtClean="0"/>
          </a:p>
          <a:p>
            <a:pPr marL="355600" indent="-355600">
              <a:spcBef>
                <a:spcPts val="1800"/>
              </a:spcBef>
              <a:buFont typeface="Arial" pitchFamily="34" charset="0"/>
              <a:buChar char="•"/>
              <a:tabLst>
                <a:tab pos="355600" algn="l"/>
              </a:tabLst>
            </a:pPr>
            <a:r>
              <a:rPr lang="en-US" sz="2200" dirty="0" smtClean="0"/>
              <a:t>Present a statistical overview of the Ombuds’ casework and compare with the first year</a:t>
            </a:r>
          </a:p>
          <a:p>
            <a:pPr marL="355600" indent="-355600">
              <a:spcBef>
                <a:spcPts val="1800"/>
              </a:spcBef>
              <a:buFont typeface="Arial" pitchFamily="34" charset="0"/>
              <a:buChar char="•"/>
              <a:tabLst>
                <a:tab pos="355600" algn="l"/>
              </a:tabLst>
            </a:pPr>
            <a:r>
              <a:rPr lang="en-US" sz="2200" dirty="0"/>
              <a:t>Outline </a:t>
            </a:r>
            <a:r>
              <a:rPr lang="en-US" sz="2200" dirty="0" smtClean="0"/>
              <a:t>shortly the </a:t>
            </a:r>
            <a:r>
              <a:rPr lang="en-US" sz="2200" dirty="0"/>
              <a:t>additional activities undertaken by the Ombuds during </a:t>
            </a:r>
            <a:r>
              <a:rPr lang="en-US" sz="2200" dirty="0" smtClean="0"/>
              <a:t>the second year </a:t>
            </a:r>
            <a:endParaRPr lang="en-US" sz="2200" dirty="0"/>
          </a:p>
          <a:p>
            <a:pPr marL="355600" indent="-355600">
              <a:spcBef>
                <a:spcPts val="1800"/>
              </a:spcBef>
              <a:buFont typeface="Arial" pitchFamily="34" charset="0"/>
              <a:buChar char="•"/>
              <a:tabLst>
                <a:tab pos="355600" algn="l"/>
              </a:tabLst>
            </a:pPr>
            <a:r>
              <a:rPr lang="en-US" sz="2200" dirty="0" smtClean="0"/>
              <a:t>Summarize the main observations and make suggestions in the spirit of progressing towards a respectful workplace environment, guaranteeing the best efficiency of the CERN personnel</a:t>
            </a:r>
            <a:endParaRPr lang="en-US" sz="2200" dirty="0"/>
          </a:p>
          <a:p>
            <a:endParaRPr lang="en-US" dirty="0"/>
          </a:p>
          <a:p>
            <a:endParaRPr lang="en-US" dirty="0"/>
          </a:p>
        </p:txBody>
      </p:sp>
      <p:sp>
        <p:nvSpPr>
          <p:cNvPr id="9"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D0CFAC4-AEB5-4A63-89DE-943A5BDDA419}" type="slidenum">
              <a:rPr lang="en-US" smtClean="0"/>
              <a:pPr/>
              <a:t>4</a:t>
            </a:fld>
            <a:endParaRPr lang="en-US" dirty="0"/>
          </a:p>
        </p:txBody>
      </p:sp>
      <p:sp>
        <p:nvSpPr>
          <p:cNvPr id="4" name="TextBox 3"/>
          <p:cNvSpPr txBox="1"/>
          <p:nvPr/>
        </p:nvSpPr>
        <p:spPr>
          <a:xfrm>
            <a:off x="762000" y="381000"/>
            <a:ext cx="7239000" cy="523220"/>
          </a:xfrm>
          <a:prstGeom prst="rect">
            <a:avLst/>
          </a:prstGeom>
          <a:noFill/>
        </p:spPr>
        <p:txBody>
          <a:bodyPr wrap="square" rtlCol="0">
            <a:spAutoFit/>
          </a:bodyPr>
          <a:lstStyle/>
          <a:p>
            <a:pPr algn="ctr"/>
            <a:r>
              <a:rPr lang="en-US" sz="2800" b="1" dirty="0" smtClean="0"/>
              <a:t>Profiles of those using the Ombuds’ service</a:t>
            </a:r>
            <a:endParaRPr lang="en-US" sz="2800" b="1" dirty="0"/>
          </a:p>
        </p:txBody>
      </p:sp>
      <p:sp>
        <p:nvSpPr>
          <p:cNvPr id="5" name="TextBox 4"/>
          <p:cNvSpPr txBox="1"/>
          <p:nvPr/>
        </p:nvSpPr>
        <p:spPr>
          <a:xfrm>
            <a:off x="477982" y="1066800"/>
            <a:ext cx="8382001" cy="5324535"/>
          </a:xfrm>
          <a:prstGeom prst="rect">
            <a:avLst/>
          </a:prstGeom>
          <a:noFill/>
        </p:spPr>
        <p:txBody>
          <a:bodyPr wrap="square" rtlCol="0">
            <a:spAutoFit/>
          </a:bodyPr>
          <a:lstStyle/>
          <a:p>
            <a:r>
              <a:rPr lang="en-US" sz="2000" b="1" dirty="0" smtClean="0"/>
              <a:t>104</a:t>
            </a:r>
            <a:r>
              <a:rPr lang="en-US" sz="2000" b="1" dirty="0" smtClean="0">
                <a:solidFill>
                  <a:srgbClr val="002060"/>
                </a:solidFill>
              </a:rPr>
              <a:t>*</a:t>
            </a:r>
            <a:r>
              <a:rPr lang="en-US" sz="2000" b="1" baseline="30000" dirty="0" smtClean="0">
                <a:solidFill>
                  <a:srgbClr val="002060"/>
                </a:solidFill>
              </a:rPr>
              <a:t>)</a:t>
            </a:r>
            <a:r>
              <a:rPr lang="en-US" sz="2000" b="1" dirty="0" smtClean="0">
                <a:solidFill>
                  <a:srgbClr val="002060"/>
                </a:solidFill>
              </a:rPr>
              <a:t> </a:t>
            </a:r>
            <a:r>
              <a:rPr lang="en-US" sz="2000" b="1" dirty="0" smtClean="0"/>
              <a:t>consultations [cases] in total: </a:t>
            </a:r>
          </a:p>
          <a:p>
            <a:r>
              <a:rPr lang="en-US" sz="2000" b="1" dirty="0" smtClean="0"/>
              <a:t>77% CERN staff, 12% Users, 6% Fellows.</a:t>
            </a:r>
          </a:p>
          <a:p>
            <a:r>
              <a:rPr lang="en-US" sz="2000" b="1" dirty="0" smtClean="0"/>
              <a:t>i.e., 80 by CERN staff members (around 3.3 % of 2424 staff members)</a:t>
            </a:r>
          </a:p>
          <a:p>
            <a:endParaRPr lang="en-US" sz="2000" dirty="0" smtClean="0"/>
          </a:p>
          <a:p>
            <a:r>
              <a:rPr lang="en-US" sz="2000" dirty="0" smtClean="0"/>
              <a:t>A case is opened when a person reports an issue to the Ombuds. There could be several issues per case.</a:t>
            </a:r>
          </a:p>
          <a:p>
            <a:endParaRPr lang="en-US" sz="2000" dirty="0" smtClean="0"/>
          </a:p>
          <a:p>
            <a:r>
              <a:rPr lang="en-US" sz="2000" dirty="0" smtClean="0"/>
              <a:t>A case can involve:</a:t>
            </a:r>
          </a:p>
          <a:p>
            <a:pPr lvl="1">
              <a:buFont typeface="Wingdings" pitchFamily="2" charset="2"/>
              <a:buChar char="q"/>
            </a:pPr>
            <a:r>
              <a:rPr lang="en-US" sz="2000" dirty="0" smtClean="0">
                <a:solidFill>
                  <a:schemeClr val="accent6">
                    <a:lumMod val="50000"/>
                  </a:schemeClr>
                </a:solidFill>
              </a:rPr>
              <a:t>   	Simple discussion</a:t>
            </a:r>
          </a:p>
          <a:p>
            <a:pPr lvl="1">
              <a:buFont typeface="Wingdings" pitchFamily="2" charset="2"/>
              <a:buChar char="q"/>
            </a:pPr>
            <a:r>
              <a:rPr lang="en-US" sz="2000" dirty="0" smtClean="0">
                <a:solidFill>
                  <a:schemeClr val="accent6">
                    <a:lumMod val="50000"/>
                  </a:schemeClr>
                </a:solidFill>
              </a:rPr>
              <a:t>   	Advice and coaching</a:t>
            </a:r>
          </a:p>
          <a:p>
            <a:pPr lvl="1">
              <a:buFont typeface="Wingdings" pitchFamily="2" charset="2"/>
              <a:buChar char="q"/>
              <a:tabLst>
                <a:tab pos="896938" algn="l"/>
              </a:tabLst>
            </a:pPr>
            <a:r>
              <a:rPr lang="en-US" sz="2000" dirty="0" smtClean="0">
                <a:solidFill>
                  <a:schemeClr val="accent6">
                    <a:lumMod val="50000"/>
                  </a:schemeClr>
                </a:solidFill>
              </a:rPr>
              <a:t>   	Action, such as contacting other people [with prior agreement of 	the person consulting]</a:t>
            </a:r>
          </a:p>
          <a:p>
            <a:pPr lvl="1">
              <a:buFont typeface="Wingdings" pitchFamily="2" charset="2"/>
              <a:buChar char="q"/>
            </a:pPr>
            <a:r>
              <a:rPr lang="en-US" sz="2000" dirty="0" smtClean="0">
                <a:solidFill>
                  <a:schemeClr val="accent6">
                    <a:lumMod val="50000"/>
                  </a:schemeClr>
                </a:solidFill>
              </a:rPr>
              <a:t>   	Mediation</a:t>
            </a:r>
          </a:p>
          <a:p>
            <a:endParaRPr lang="en-US" sz="2000" dirty="0"/>
          </a:p>
          <a:p>
            <a:r>
              <a:rPr lang="en-US" sz="2000" dirty="0" smtClean="0"/>
              <a:t>On average 2.7 meetings were held per case (i.e. for person consulting)</a:t>
            </a:r>
          </a:p>
          <a:p>
            <a:endParaRPr lang="en-US" sz="2000" dirty="0"/>
          </a:p>
          <a:p>
            <a:r>
              <a:rPr lang="en-US" sz="2000" dirty="0" smtClean="0">
                <a:solidFill>
                  <a:srgbClr val="002060"/>
                </a:solidFill>
              </a:rPr>
              <a:t>*</a:t>
            </a:r>
            <a:r>
              <a:rPr lang="en-US" sz="2000" baseline="30000" dirty="0" smtClean="0">
                <a:solidFill>
                  <a:srgbClr val="002060"/>
                </a:solidFill>
              </a:rPr>
              <a:t>)</a:t>
            </a:r>
            <a:r>
              <a:rPr lang="en-US" sz="2000" dirty="0" smtClean="0">
                <a:solidFill>
                  <a:srgbClr val="002060"/>
                </a:solidFill>
              </a:rPr>
              <a:t> </a:t>
            </a:r>
            <a:r>
              <a:rPr lang="en-US" dirty="0" smtClean="0">
                <a:solidFill>
                  <a:srgbClr val="002060"/>
                </a:solidFill>
              </a:rPr>
              <a:t>82 cases </a:t>
            </a:r>
            <a:r>
              <a:rPr lang="en-US" dirty="0">
                <a:solidFill>
                  <a:srgbClr val="002060"/>
                </a:solidFill>
              </a:rPr>
              <a:t>i</a:t>
            </a:r>
            <a:r>
              <a:rPr lang="en-US" dirty="0" smtClean="0">
                <a:solidFill>
                  <a:srgbClr val="002060"/>
                </a:solidFill>
              </a:rPr>
              <a:t>n 2010-2011. A 27% increase is observed in the second year</a:t>
            </a:r>
          </a:p>
        </p:txBody>
      </p:sp>
      <p:sp>
        <p:nvSpPr>
          <p:cNvPr id="7"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724400" y="1295400"/>
            <a:ext cx="4038600" cy="27432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8D0CFAC4-AEB5-4A63-89DE-943A5BDDA419}" type="slidenum">
              <a:rPr lang="en-US" smtClean="0"/>
              <a:pPr/>
              <a:t>5</a:t>
            </a:fld>
            <a:endParaRPr lang="en-US" dirty="0"/>
          </a:p>
        </p:txBody>
      </p:sp>
      <p:sp>
        <p:nvSpPr>
          <p:cNvPr id="4" name="TextBox 3"/>
          <p:cNvSpPr txBox="1"/>
          <p:nvPr/>
        </p:nvSpPr>
        <p:spPr>
          <a:xfrm>
            <a:off x="762000" y="381000"/>
            <a:ext cx="7852406" cy="461665"/>
          </a:xfrm>
          <a:prstGeom prst="rect">
            <a:avLst/>
          </a:prstGeom>
          <a:noFill/>
        </p:spPr>
        <p:txBody>
          <a:bodyPr wrap="none" rtlCol="0">
            <a:spAutoFit/>
          </a:bodyPr>
          <a:lstStyle/>
          <a:p>
            <a:r>
              <a:rPr lang="en-US" sz="2400" b="1" dirty="0" smtClean="0"/>
              <a:t>Profiles of those using the Ombuds’ service: by contract type</a:t>
            </a:r>
            <a:endParaRPr lang="en-US" sz="2400" b="1" dirty="0"/>
          </a:p>
        </p:txBody>
      </p:sp>
      <p:sp>
        <p:nvSpPr>
          <p:cNvPr id="9" name="TextBox 8"/>
          <p:cNvSpPr txBox="1"/>
          <p:nvPr/>
        </p:nvSpPr>
        <p:spPr>
          <a:xfrm>
            <a:off x="685800" y="4343400"/>
            <a:ext cx="8236614" cy="1705595"/>
          </a:xfrm>
          <a:prstGeom prst="rect">
            <a:avLst/>
          </a:prstGeom>
          <a:noFill/>
        </p:spPr>
        <p:txBody>
          <a:bodyPr wrap="none" rtlCol="0">
            <a:spAutoFit/>
          </a:bodyPr>
          <a:lstStyle/>
          <a:p>
            <a:pPr marL="355600" indent="-355600">
              <a:spcBef>
                <a:spcPts val="1000"/>
              </a:spcBef>
              <a:buFont typeface="Arial" pitchFamily="34" charset="0"/>
              <a:buChar char="•"/>
              <a:tabLst>
                <a:tab pos="355600" algn="l"/>
              </a:tabLst>
            </a:pPr>
            <a:r>
              <a:rPr lang="en-US" b="1" dirty="0" smtClean="0"/>
              <a:t>No difference between LD and IC contracts</a:t>
            </a:r>
          </a:p>
          <a:p>
            <a:pPr marL="355600" indent="-355600">
              <a:spcBef>
                <a:spcPts val="500"/>
              </a:spcBef>
              <a:tabLst>
                <a:tab pos="355600" algn="l"/>
              </a:tabLst>
            </a:pPr>
            <a:r>
              <a:rPr lang="en-US" sz="1600" dirty="0" smtClean="0"/>
              <a:t>	In 2010-2011 %s, the number of cases involving people on a Limited-Duration contract was a</a:t>
            </a:r>
          </a:p>
          <a:p>
            <a:pPr marL="355600" indent="-355600">
              <a:spcBef>
                <a:spcPts val="500"/>
              </a:spcBef>
              <a:tabLst>
                <a:tab pos="355600" algn="l"/>
              </a:tabLst>
            </a:pPr>
            <a:r>
              <a:rPr lang="en-US" sz="1600" dirty="0" smtClean="0"/>
              <a:t>	factor of 2.5 lower than the cases involving people on Indefinite Contracts. </a:t>
            </a:r>
          </a:p>
          <a:p>
            <a:pPr marL="355600" indent="-355600">
              <a:spcBef>
                <a:spcPts val="500"/>
              </a:spcBef>
              <a:tabLst>
                <a:tab pos="355600" algn="l"/>
              </a:tabLst>
            </a:pPr>
            <a:r>
              <a:rPr lang="en-US" sz="1600" dirty="0"/>
              <a:t>	</a:t>
            </a:r>
            <a:r>
              <a:rPr lang="en-US" sz="1600" dirty="0" smtClean="0"/>
              <a:t>Not the case anymore.</a:t>
            </a:r>
          </a:p>
          <a:p>
            <a:pPr marL="355600" indent="-355600">
              <a:spcBef>
                <a:spcPts val="1000"/>
              </a:spcBef>
              <a:buFont typeface="Arial" pitchFamily="34" charset="0"/>
              <a:buChar char="•"/>
              <a:tabLst>
                <a:tab pos="355600" algn="l"/>
              </a:tabLst>
            </a:pPr>
            <a:r>
              <a:rPr lang="en-US" b="1" dirty="0" smtClean="0"/>
              <a:t>Slight increase in the Users seeking help from the Ombuds</a:t>
            </a:r>
          </a:p>
        </p:txBody>
      </p:sp>
      <p:graphicFrame>
        <p:nvGraphicFramePr>
          <p:cNvPr id="11" name="Chart 10"/>
          <p:cNvGraphicFramePr>
            <a:graphicFrameLocks/>
          </p:cNvGraphicFramePr>
          <p:nvPr>
            <p:extLst>
              <p:ext uri="{D42A27DB-BD31-4B8C-83A1-F6EECF244321}">
                <p14:modId xmlns:p14="http://schemas.microsoft.com/office/powerpoint/2010/main" val="2212014258"/>
              </p:ext>
            </p:extLst>
          </p:nvPr>
        </p:nvGraphicFramePr>
        <p:xfrm>
          <a:off x="381000" y="1420812"/>
          <a:ext cx="4159250" cy="24923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1973865140"/>
              </p:ext>
            </p:extLst>
          </p:nvPr>
        </p:nvGraphicFramePr>
        <p:xfrm>
          <a:off x="4963156" y="1563687"/>
          <a:ext cx="3651250" cy="2206625"/>
        </p:xfrm>
        <a:graphic>
          <a:graphicData uri="http://schemas.openxmlformats.org/drawingml/2006/chart">
            <c:chart xmlns:c="http://schemas.openxmlformats.org/drawingml/2006/chart" xmlns:r="http://schemas.openxmlformats.org/officeDocument/2006/relationships" r:id="rId3"/>
          </a:graphicData>
        </a:graphic>
      </p:graphicFrame>
      <p:sp>
        <p:nvSpPr>
          <p:cNvPr id="13"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609600" y="1066800"/>
            <a:ext cx="3810000" cy="51054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8D0CFAC4-AEB5-4A63-89DE-943A5BDDA419}" type="slidenum">
              <a:rPr lang="en-US" smtClean="0"/>
              <a:pPr/>
              <a:t>6</a:t>
            </a:fld>
            <a:endParaRPr lang="en-US" dirty="0"/>
          </a:p>
        </p:txBody>
      </p:sp>
      <p:sp>
        <p:nvSpPr>
          <p:cNvPr id="7" name="TextBox 6"/>
          <p:cNvSpPr txBox="1"/>
          <p:nvPr/>
        </p:nvSpPr>
        <p:spPr>
          <a:xfrm>
            <a:off x="1143000" y="381000"/>
            <a:ext cx="7119578" cy="461665"/>
          </a:xfrm>
          <a:prstGeom prst="rect">
            <a:avLst/>
          </a:prstGeom>
          <a:noFill/>
        </p:spPr>
        <p:txBody>
          <a:bodyPr wrap="none" rtlCol="0">
            <a:spAutoFit/>
          </a:bodyPr>
          <a:lstStyle/>
          <a:p>
            <a:r>
              <a:rPr lang="en-US" sz="2400" b="1" dirty="0" smtClean="0"/>
              <a:t>Profiles of those using the Ombuds’ service: by gender</a:t>
            </a:r>
            <a:endParaRPr lang="en-US" sz="2400" b="1" dirty="0"/>
          </a:p>
        </p:txBody>
      </p:sp>
      <p:sp>
        <p:nvSpPr>
          <p:cNvPr id="9" name="TextBox 8"/>
          <p:cNvSpPr txBox="1"/>
          <p:nvPr/>
        </p:nvSpPr>
        <p:spPr>
          <a:xfrm>
            <a:off x="4724400" y="3124200"/>
            <a:ext cx="4345228" cy="1754326"/>
          </a:xfrm>
          <a:prstGeom prst="rect">
            <a:avLst/>
          </a:prstGeom>
          <a:noFill/>
        </p:spPr>
        <p:txBody>
          <a:bodyPr wrap="none" rtlCol="0">
            <a:spAutoFit/>
          </a:bodyPr>
          <a:lstStyle/>
          <a:p>
            <a:r>
              <a:rPr lang="en-US" b="1" dirty="0" smtClean="0"/>
              <a:t>In absolute figures, more male </a:t>
            </a:r>
          </a:p>
          <a:p>
            <a:r>
              <a:rPr lang="en-US" b="1" dirty="0" smtClean="0"/>
              <a:t>than female “visitors”</a:t>
            </a:r>
          </a:p>
          <a:p>
            <a:endParaRPr lang="en-US" dirty="0"/>
          </a:p>
          <a:p>
            <a:r>
              <a:rPr lang="en-US" b="1" dirty="0" smtClean="0"/>
              <a:t>In relative figures, for CERN staff members, </a:t>
            </a:r>
            <a:br>
              <a:rPr lang="en-US" b="1" dirty="0" smtClean="0"/>
            </a:br>
            <a:r>
              <a:rPr lang="en-US" b="1" dirty="0" smtClean="0"/>
              <a:t>2.0 times more women met the Ombuds</a:t>
            </a:r>
            <a:br>
              <a:rPr lang="en-US" b="1" dirty="0" smtClean="0"/>
            </a:br>
            <a:r>
              <a:rPr lang="en-US" b="1" dirty="0" smtClean="0"/>
              <a:t>than men (was 2.7 times in 2010-2011)</a:t>
            </a:r>
          </a:p>
        </p:txBody>
      </p:sp>
      <p:graphicFrame>
        <p:nvGraphicFramePr>
          <p:cNvPr id="11" name="Chart 10"/>
          <p:cNvGraphicFramePr>
            <a:graphicFrameLocks/>
          </p:cNvGraphicFramePr>
          <p:nvPr>
            <p:extLst>
              <p:ext uri="{D42A27DB-BD31-4B8C-83A1-F6EECF244321}">
                <p14:modId xmlns:p14="http://schemas.microsoft.com/office/powerpoint/2010/main" val="3486543835"/>
              </p:ext>
            </p:extLst>
          </p:nvPr>
        </p:nvGraphicFramePr>
        <p:xfrm>
          <a:off x="4702789" y="863447"/>
          <a:ext cx="3967163" cy="22955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179534318"/>
              </p:ext>
            </p:extLst>
          </p:nvPr>
        </p:nvGraphicFramePr>
        <p:xfrm>
          <a:off x="731044" y="1371600"/>
          <a:ext cx="3567112" cy="2019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1752814873"/>
              </p:ext>
            </p:extLst>
          </p:nvPr>
        </p:nvGraphicFramePr>
        <p:xfrm>
          <a:off x="623455" y="3429000"/>
          <a:ext cx="3860006" cy="2516981"/>
        </p:xfrm>
        <a:graphic>
          <a:graphicData uri="http://schemas.openxmlformats.org/drawingml/2006/chart">
            <c:chart xmlns:c="http://schemas.openxmlformats.org/drawingml/2006/chart" xmlns:r="http://schemas.openxmlformats.org/officeDocument/2006/relationships" r:id="rId4"/>
          </a:graphicData>
        </a:graphic>
      </p:graphicFrame>
      <p:sp>
        <p:nvSpPr>
          <p:cNvPr id="14"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D0CFAC4-AEB5-4A63-89DE-943A5BDDA419}" type="slidenum">
              <a:rPr lang="en-US" smtClean="0"/>
              <a:pPr/>
              <a:t>7</a:t>
            </a:fld>
            <a:endParaRPr lang="en-US" dirty="0"/>
          </a:p>
        </p:txBody>
      </p:sp>
      <p:sp>
        <p:nvSpPr>
          <p:cNvPr id="4" name="Rectangle 3"/>
          <p:cNvSpPr/>
          <p:nvPr/>
        </p:nvSpPr>
        <p:spPr>
          <a:xfrm>
            <a:off x="762000" y="228600"/>
            <a:ext cx="7239000" cy="1261884"/>
          </a:xfrm>
          <a:prstGeom prst="rect">
            <a:avLst/>
          </a:prstGeom>
        </p:spPr>
        <p:txBody>
          <a:bodyPr wrap="square">
            <a:spAutoFit/>
          </a:bodyPr>
          <a:lstStyle/>
          <a:p>
            <a:pPr algn="ctr"/>
            <a:r>
              <a:rPr lang="en-US" sz="2400" b="1" dirty="0" smtClean="0"/>
              <a:t>Categories of main issues</a:t>
            </a:r>
          </a:p>
          <a:p>
            <a:pPr algn="ctr"/>
            <a:r>
              <a:rPr lang="en-US" sz="1600" dirty="0" smtClean="0"/>
              <a:t>[</a:t>
            </a:r>
            <a:r>
              <a:rPr lang="en-US" sz="1600" dirty="0"/>
              <a:t>C</a:t>
            </a:r>
            <a:r>
              <a:rPr lang="en-US" sz="1600" dirty="0" smtClean="0"/>
              <a:t>lassification from the International </a:t>
            </a:r>
            <a:r>
              <a:rPr lang="en-US" sz="1600" dirty="0"/>
              <a:t>Ombudsman Association]</a:t>
            </a:r>
            <a:endParaRPr lang="en-US" sz="1600" dirty="0" smtClean="0"/>
          </a:p>
          <a:p>
            <a:pPr algn="ctr">
              <a:lnSpc>
                <a:spcPct val="150000"/>
              </a:lnSpc>
            </a:pPr>
            <a:r>
              <a:rPr lang="en-US" sz="2400" b="1" dirty="0" smtClean="0"/>
              <a:t>218 issues identified, &lt;2.1 issues&gt; per case </a:t>
            </a:r>
          </a:p>
        </p:txBody>
      </p:sp>
      <p:sp>
        <p:nvSpPr>
          <p:cNvPr id="5" name="TextBox 4"/>
          <p:cNvSpPr txBox="1"/>
          <p:nvPr/>
        </p:nvSpPr>
        <p:spPr>
          <a:xfrm>
            <a:off x="762000" y="1579418"/>
            <a:ext cx="7696200" cy="4185761"/>
          </a:xfrm>
          <a:prstGeom prst="rect">
            <a:avLst/>
          </a:prstGeom>
          <a:noFill/>
        </p:spPr>
        <p:txBody>
          <a:bodyPr wrap="square" rtlCol="0">
            <a:spAutoFit/>
          </a:bodyPr>
          <a:lstStyle/>
          <a:p>
            <a:r>
              <a:rPr lang="en-US" b="1" dirty="0" smtClean="0"/>
              <a:t>MAIN ISSUES:						</a:t>
            </a:r>
            <a:r>
              <a:rPr lang="en-US" b="1" dirty="0" smtClean="0">
                <a:solidFill>
                  <a:srgbClr val="0070C0"/>
                </a:solidFill>
              </a:rPr>
              <a:t>2010-2011</a:t>
            </a:r>
          </a:p>
          <a:p>
            <a:pPr>
              <a:spcBef>
                <a:spcPts val="1200"/>
              </a:spcBef>
            </a:pPr>
            <a:r>
              <a:rPr lang="en-US" b="1" dirty="0" smtClean="0">
                <a:solidFill>
                  <a:srgbClr val="C00000"/>
                </a:solidFill>
              </a:rPr>
              <a:t>Evaluative (hierarchical) relationships [53 issues, 24.3%]: 		     </a:t>
            </a:r>
            <a:r>
              <a:rPr lang="en-US" b="1" dirty="0" smtClean="0">
                <a:solidFill>
                  <a:srgbClr val="0070C0"/>
                </a:solidFill>
              </a:rPr>
              <a:t>25%</a:t>
            </a:r>
          </a:p>
          <a:p>
            <a:r>
              <a:rPr lang="en-US" dirty="0" smtClean="0">
                <a:solidFill>
                  <a:srgbClr val="C00000"/>
                </a:solidFill>
              </a:rPr>
              <a:t>All relationships involving supervisees and supervisors [or ↔]</a:t>
            </a:r>
          </a:p>
          <a:p>
            <a:pPr>
              <a:spcBef>
                <a:spcPts val="1200"/>
              </a:spcBef>
            </a:pPr>
            <a:r>
              <a:rPr lang="en-US" b="1" dirty="0" smtClean="0">
                <a:solidFill>
                  <a:srgbClr val="C00000"/>
                </a:solidFill>
              </a:rPr>
              <a:t>Career progression and development [46 issues, 21.1%]:		     </a:t>
            </a:r>
            <a:r>
              <a:rPr lang="en-US" b="1" dirty="0" smtClean="0">
                <a:solidFill>
                  <a:srgbClr val="0070C0"/>
                </a:solidFill>
              </a:rPr>
              <a:t>19%</a:t>
            </a:r>
          </a:p>
          <a:p>
            <a:r>
              <a:rPr lang="en-US" dirty="0" smtClean="0">
                <a:solidFill>
                  <a:srgbClr val="C00000"/>
                </a:solidFill>
              </a:rPr>
              <a:t>Career development and work assignments</a:t>
            </a:r>
          </a:p>
          <a:p>
            <a:r>
              <a:rPr lang="en-US" dirty="0" smtClean="0">
                <a:solidFill>
                  <a:srgbClr val="C00000"/>
                </a:solidFill>
              </a:rPr>
              <a:t>Internal mobility</a:t>
            </a:r>
          </a:p>
          <a:p>
            <a:pPr>
              <a:spcBef>
                <a:spcPts val="1200"/>
              </a:spcBef>
            </a:pPr>
            <a:r>
              <a:rPr lang="en-US" b="1" dirty="0" smtClean="0">
                <a:solidFill>
                  <a:srgbClr val="C00000"/>
                </a:solidFill>
              </a:rPr>
              <a:t>Peer relationships [35 issues, 16.1%]: 				</a:t>
            </a:r>
            <a:r>
              <a:rPr lang="en-US" b="1" dirty="0" smtClean="0">
                <a:solidFill>
                  <a:srgbClr val="0070C0"/>
                </a:solidFill>
              </a:rPr>
              <a:t>     15%</a:t>
            </a:r>
          </a:p>
          <a:p>
            <a:r>
              <a:rPr lang="en-US" dirty="0" smtClean="0">
                <a:solidFill>
                  <a:srgbClr val="C00000"/>
                </a:solidFill>
              </a:rPr>
              <a:t>Communication, structural issues</a:t>
            </a:r>
          </a:p>
          <a:p>
            <a:pPr>
              <a:spcBef>
                <a:spcPts val="1200"/>
              </a:spcBef>
            </a:pPr>
            <a:r>
              <a:rPr lang="en-US" b="1" dirty="0"/>
              <a:t>Safety, health and physical environment </a:t>
            </a:r>
            <a:r>
              <a:rPr lang="en-US" b="1" dirty="0" smtClean="0"/>
              <a:t>[27 </a:t>
            </a:r>
            <a:r>
              <a:rPr lang="en-US" b="1" dirty="0"/>
              <a:t>issues, </a:t>
            </a:r>
            <a:r>
              <a:rPr lang="en-US" b="1" dirty="0" smtClean="0"/>
              <a:t>12.4%]:	     </a:t>
            </a:r>
            <a:r>
              <a:rPr lang="en-US" b="1" dirty="0" smtClean="0">
                <a:solidFill>
                  <a:srgbClr val="0070C0"/>
                </a:solidFill>
              </a:rPr>
              <a:t>10%</a:t>
            </a:r>
            <a:endParaRPr lang="en-US" b="1" dirty="0">
              <a:solidFill>
                <a:srgbClr val="0070C0"/>
              </a:solidFill>
            </a:endParaRPr>
          </a:p>
          <a:p>
            <a:r>
              <a:rPr lang="en-US" dirty="0"/>
              <a:t>Issues mainly related to </a:t>
            </a:r>
            <a:r>
              <a:rPr lang="en-US" dirty="0" smtClean="0"/>
              <a:t>stress</a:t>
            </a:r>
            <a:endParaRPr lang="en-US" b="1" dirty="0" smtClean="0"/>
          </a:p>
          <a:p>
            <a:pPr>
              <a:spcBef>
                <a:spcPts val="1200"/>
              </a:spcBef>
            </a:pPr>
            <a:r>
              <a:rPr lang="en-US" b="1" dirty="0" smtClean="0"/>
              <a:t>Values, ethics and standards [23 issues, 10.6%]:			     </a:t>
            </a:r>
            <a:r>
              <a:rPr lang="en-US" b="1" dirty="0" smtClean="0">
                <a:solidFill>
                  <a:srgbClr val="0070C0"/>
                </a:solidFill>
              </a:rPr>
              <a:t>11.5%</a:t>
            </a:r>
          </a:p>
          <a:p>
            <a:r>
              <a:rPr lang="en-US" dirty="0" smtClean="0"/>
              <a:t>Issues specifically related to the CERN Code of Conduct</a:t>
            </a:r>
          </a:p>
        </p:txBody>
      </p:sp>
      <p:sp>
        <p:nvSpPr>
          <p:cNvPr id="7"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
        <p:nvSpPr>
          <p:cNvPr id="10" name="TextBox 9"/>
          <p:cNvSpPr txBox="1"/>
          <p:nvPr/>
        </p:nvSpPr>
        <p:spPr>
          <a:xfrm>
            <a:off x="6858000" y="5534346"/>
            <a:ext cx="1982338" cy="461665"/>
          </a:xfrm>
          <a:prstGeom prst="rect">
            <a:avLst/>
          </a:prstGeom>
          <a:noFill/>
        </p:spPr>
        <p:txBody>
          <a:bodyPr wrap="none" rtlCol="0">
            <a:spAutoFit/>
          </a:bodyPr>
          <a:lstStyle/>
          <a:p>
            <a:r>
              <a:rPr lang="en-US" sz="2400" b="1" dirty="0" smtClean="0">
                <a:solidFill>
                  <a:srgbClr val="C00000"/>
                </a:solidFill>
              </a:rPr>
              <a:t>VERY SIMILAR</a:t>
            </a:r>
            <a:endParaRPr lang="en-GB" sz="2400" b="1"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838200" y="1371600"/>
            <a:ext cx="7620000" cy="48768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8D0CFAC4-AEB5-4A63-89DE-943A5BDDA419}" type="slidenum">
              <a:rPr lang="en-US" smtClean="0"/>
              <a:pPr/>
              <a:t>8</a:t>
            </a:fld>
            <a:endParaRPr lang="en-US" dirty="0"/>
          </a:p>
        </p:txBody>
      </p:sp>
      <p:sp>
        <p:nvSpPr>
          <p:cNvPr id="4" name="Rectangle 3"/>
          <p:cNvSpPr/>
          <p:nvPr/>
        </p:nvSpPr>
        <p:spPr>
          <a:xfrm>
            <a:off x="2466337" y="457200"/>
            <a:ext cx="4163063" cy="646331"/>
          </a:xfrm>
          <a:prstGeom prst="rect">
            <a:avLst/>
          </a:prstGeom>
        </p:spPr>
        <p:txBody>
          <a:bodyPr wrap="none">
            <a:spAutoFit/>
          </a:bodyPr>
          <a:lstStyle/>
          <a:p>
            <a:pPr>
              <a:lnSpc>
                <a:spcPct val="150000"/>
              </a:lnSpc>
            </a:pPr>
            <a:r>
              <a:rPr lang="en-US" sz="2400" b="1" dirty="0" smtClean="0"/>
              <a:t>Issues taken up by the Ombuds</a:t>
            </a:r>
          </a:p>
        </p:txBody>
      </p:sp>
      <p:graphicFrame>
        <p:nvGraphicFramePr>
          <p:cNvPr id="15" name="Chart 14"/>
          <p:cNvGraphicFramePr>
            <a:graphicFrameLocks/>
          </p:cNvGraphicFramePr>
          <p:nvPr>
            <p:extLst>
              <p:ext uri="{D42A27DB-BD31-4B8C-83A1-F6EECF244321}">
                <p14:modId xmlns:p14="http://schemas.microsoft.com/office/powerpoint/2010/main" val="1250505440"/>
              </p:ext>
            </p:extLst>
          </p:nvPr>
        </p:nvGraphicFramePr>
        <p:xfrm>
          <a:off x="1167001" y="1731509"/>
          <a:ext cx="6761733" cy="415698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1676400" y="2407713"/>
            <a:ext cx="631904" cy="307777"/>
          </a:xfrm>
          <a:prstGeom prst="rect">
            <a:avLst/>
          </a:prstGeom>
          <a:noFill/>
        </p:spPr>
        <p:txBody>
          <a:bodyPr wrap="none" rtlCol="0">
            <a:spAutoFit/>
          </a:bodyPr>
          <a:lstStyle/>
          <a:p>
            <a:r>
              <a:rPr lang="en-US" sz="1400" dirty="0" smtClean="0"/>
              <a:t>24.3%</a:t>
            </a:r>
            <a:endParaRPr lang="en-GB" sz="1400" dirty="0"/>
          </a:p>
        </p:txBody>
      </p:sp>
      <p:sp>
        <p:nvSpPr>
          <p:cNvPr id="11" name="TextBox 10"/>
          <p:cNvSpPr txBox="1"/>
          <p:nvPr/>
        </p:nvSpPr>
        <p:spPr>
          <a:xfrm>
            <a:off x="2150385" y="2743200"/>
            <a:ext cx="631904" cy="307777"/>
          </a:xfrm>
          <a:prstGeom prst="rect">
            <a:avLst/>
          </a:prstGeom>
          <a:noFill/>
        </p:spPr>
        <p:txBody>
          <a:bodyPr wrap="none" rtlCol="0">
            <a:spAutoFit/>
          </a:bodyPr>
          <a:lstStyle/>
          <a:p>
            <a:r>
              <a:rPr lang="en-US" sz="1400" dirty="0" smtClean="0"/>
              <a:t>21.1%</a:t>
            </a:r>
            <a:endParaRPr lang="en-GB" sz="1400" dirty="0"/>
          </a:p>
        </p:txBody>
      </p:sp>
      <p:sp>
        <p:nvSpPr>
          <p:cNvPr id="16" name="TextBox 15"/>
          <p:cNvSpPr txBox="1"/>
          <p:nvPr/>
        </p:nvSpPr>
        <p:spPr>
          <a:xfrm>
            <a:off x="3124200" y="3352800"/>
            <a:ext cx="631904" cy="307777"/>
          </a:xfrm>
          <a:prstGeom prst="rect">
            <a:avLst/>
          </a:prstGeom>
          <a:noFill/>
        </p:spPr>
        <p:txBody>
          <a:bodyPr wrap="none" rtlCol="0">
            <a:spAutoFit/>
          </a:bodyPr>
          <a:lstStyle/>
          <a:p>
            <a:r>
              <a:rPr lang="en-US" sz="1400" dirty="0" smtClean="0"/>
              <a:t>16.1%</a:t>
            </a:r>
            <a:endParaRPr lang="en-GB" sz="1400" dirty="0"/>
          </a:p>
        </p:txBody>
      </p:sp>
      <p:sp>
        <p:nvSpPr>
          <p:cNvPr id="17" name="TextBox 16"/>
          <p:cNvSpPr txBox="1"/>
          <p:nvPr/>
        </p:nvSpPr>
        <p:spPr>
          <a:xfrm>
            <a:off x="4648200" y="3826832"/>
            <a:ext cx="631904" cy="307777"/>
          </a:xfrm>
          <a:prstGeom prst="rect">
            <a:avLst/>
          </a:prstGeom>
          <a:noFill/>
        </p:spPr>
        <p:txBody>
          <a:bodyPr wrap="none" rtlCol="0">
            <a:spAutoFit/>
          </a:bodyPr>
          <a:lstStyle/>
          <a:p>
            <a:r>
              <a:rPr lang="en-US" sz="1400" dirty="0" smtClean="0"/>
              <a:t>12.4%</a:t>
            </a:r>
            <a:endParaRPr lang="en-GB" sz="1400" dirty="0"/>
          </a:p>
        </p:txBody>
      </p:sp>
      <p:sp>
        <p:nvSpPr>
          <p:cNvPr id="18" name="TextBox 17"/>
          <p:cNvSpPr txBox="1"/>
          <p:nvPr/>
        </p:nvSpPr>
        <p:spPr>
          <a:xfrm>
            <a:off x="4114800" y="4109877"/>
            <a:ext cx="631904" cy="307777"/>
          </a:xfrm>
          <a:prstGeom prst="rect">
            <a:avLst/>
          </a:prstGeom>
          <a:noFill/>
        </p:spPr>
        <p:txBody>
          <a:bodyPr wrap="none" rtlCol="0">
            <a:spAutoFit/>
          </a:bodyPr>
          <a:lstStyle/>
          <a:p>
            <a:r>
              <a:rPr lang="en-US" sz="1400" dirty="0" smtClean="0"/>
              <a:t>10.6%</a:t>
            </a:r>
            <a:endParaRPr lang="en-GB" sz="1400" dirty="0"/>
          </a:p>
        </p:txBody>
      </p:sp>
      <p:sp>
        <p:nvSpPr>
          <p:cNvPr id="12"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D0CFAC4-AEB5-4A63-89DE-943A5BDDA419}" type="slidenum">
              <a:rPr lang="en-US" smtClean="0"/>
              <a:pPr/>
              <a:t>9</a:t>
            </a:fld>
            <a:endParaRPr lang="en-US" dirty="0"/>
          </a:p>
        </p:txBody>
      </p:sp>
      <p:sp>
        <p:nvSpPr>
          <p:cNvPr id="5" name="Rounded Rectangle 4"/>
          <p:cNvSpPr/>
          <p:nvPr/>
        </p:nvSpPr>
        <p:spPr>
          <a:xfrm>
            <a:off x="1371600" y="263236"/>
            <a:ext cx="6553200" cy="39624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57200" y="4419600"/>
            <a:ext cx="8153400" cy="2062103"/>
          </a:xfrm>
          <a:prstGeom prst="rect">
            <a:avLst/>
          </a:prstGeom>
          <a:noFill/>
        </p:spPr>
        <p:txBody>
          <a:bodyPr wrap="square" rtlCol="0">
            <a:spAutoFit/>
          </a:bodyPr>
          <a:lstStyle/>
          <a:p>
            <a:pPr marL="355600" indent="-355600">
              <a:spcBef>
                <a:spcPts val="1200"/>
              </a:spcBef>
              <a:buFont typeface="Arial" pitchFamily="34" charset="0"/>
              <a:buChar char="•"/>
              <a:tabLst>
                <a:tab pos="355600" algn="l"/>
              </a:tabLst>
            </a:pPr>
            <a:r>
              <a:rPr lang="en-US" dirty="0" smtClean="0"/>
              <a:t>Taking and communication </a:t>
            </a:r>
            <a:r>
              <a:rPr lang="en-US" dirty="0"/>
              <a:t>of decisions </a:t>
            </a:r>
            <a:r>
              <a:rPr lang="en-US" dirty="0" smtClean="0"/>
              <a:t>, </a:t>
            </a:r>
            <a:r>
              <a:rPr lang="en-US" dirty="0"/>
              <a:t>supervisory effectiveness </a:t>
            </a:r>
            <a:r>
              <a:rPr lang="en-US" dirty="0" smtClean="0"/>
              <a:t> and group climate form the largest sub-groups in this category.</a:t>
            </a:r>
          </a:p>
          <a:p>
            <a:pPr marL="355600" indent="-355600">
              <a:spcBef>
                <a:spcPts val="1200"/>
              </a:spcBef>
              <a:buFont typeface="Arial" pitchFamily="34" charset="0"/>
              <a:buChar char="•"/>
              <a:tabLst>
                <a:tab pos="355600" algn="l"/>
              </a:tabLst>
            </a:pPr>
            <a:r>
              <a:rPr lang="en-US" dirty="0" smtClean="0"/>
              <a:t>Bullying/mobbing remain low. A small fraction of issues escalate in disputes.</a:t>
            </a:r>
          </a:p>
          <a:p>
            <a:pPr marL="355600" indent="-355600">
              <a:spcBef>
                <a:spcPts val="1200"/>
              </a:spcBef>
              <a:buFont typeface="Arial" pitchFamily="34" charset="0"/>
              <a:buChar char="•"/>
              <a:tabLst>
                <a:tab pos="355600" algn="l"/>
              </a:tabLst>
            </a:pPr>
            <a:r>
              <a:rPr lang="en-US" dirty="0" smtClean="0"/>
              <a:t>No cases were reported in terms of Equality of treatment/Diversity.            [</a:t>
            </a:r>
            <a:r>
              <a:rPr lang="en-US" dirty="0" smtClean="0">
                <a:solidFill>
                  <a:srgbClr val="C00000"/>
                </a:solidFill>
              </a:rPr>
              <a:t>although the Ombuds saw proportionally twice as many women as men</a:t>
            </a:r>
            <a:r>
              <a:rPr lang="en-US" dirty="0" smtClean="0"/>
              <a:t>]</a:t>
            </a:r>
          </a:p>
          <a:p>
            <a:endParaRPr lang="en-US" dirty="0" smtClean="0"/>
          </a:p>
        </p:txBody>
      </p:sp>
      <p:graphicFrame>
        <p:nvGraphicFramePr>
          <p:cNvPr id="8" name="Chart 7"/>
          <p:cNvGraphicFramePr>
            <a:graphicFrameLocks noChangeAspect="1"/>
          </p:cNvGraphicFramePr>
          <p:nvPr>
            <p:extLst>
              <p:ext uri="{D42A27DB-BD31-4B8C-83A1-F6EECF244321}">
                <p14:modId xmlns:p14="http://schemas.microsoft.com/office/powerpoint/2010/main" val="2765147850"/>
              </p:ext>
            </p:extLst>
          </p:nvPr>
        </p:nvGraphicFramePr>
        <p:xfrm>
          <a:off x="1505594" y="398453"/>
          <a:ext cx="6285211" cy="3691966"/>
        </p:xfrm>
        <a:graphic>
          <a:graphicData uri="http://schemas.openxmlformats.org/drawingml/2006/chart">
            <c:chart xmlns:c="http://schemas.openxmlformats.org/drawingml/2006/chart" xmlns:r="http://schemas.openxmlformats.org/officeDocument/2006/relationships" r:id="rId2"/>
          </a:graphicData>
        </a:graphic>
      </p:graphicFrame>
      <p:sp>
        <p:nvSpPr>
          <p:cNvPr id="9" name="Footer Placeholder 6"/>
          <p:cNvSpPr>
            <a:spLocks noGrp="1"/>
          </p:cNvSpPr>
          <p:nvPr>
            <p:ph type="ftr" sz="quarter" idx="11"/>
          </p:nvPr>
        </p:nvSpPr>
        <p:spPr>
          <a:xfrm>
            <a:off x="3124200" y="6356350"/>
            <a:ext cx="2895600" cy="365125"/>
          </a:xfrm>
        </p:spPr>
        <p:txBody>
          <a:bodyPr/>
          <a:lstStyle/>
          <a:p>
            <a:r>
              <a:rPr lang="en-US" dirty="0" smtClean="0"/>
              <a:t>Ombuds report 2011-2012</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4303</TotalTime>
  <Words>1473</Words>
  <Application>Microsoft Macintosh PowerPoint</Application>
  <PresentationFormat>On-screen Show (4:3)</PresentationFormat>
  <Paragraphs>294</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vuillemi</dc:creator>
  <cp:lastModifiedBy>Cian O'Luanaigh</cp:lastModifiedBy>
  <cp:revision>265</cp:revision>
  <cp:lastPrinted>2012-07-20T09:38:49Z</cp:lastPrinted>
  <dcterms:created xsi:type="dcterms:W3CDTF">2011-08-22T10:38:20Z</dcterms:created>
  <dcterms:modified xsi:type="dcterms:W3CDTF">2012-11-29T13:33:36Z</dcterms:modified>
</cp:coreProperties>
</file>